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56" r:id="rId2"/>
    <p:sldId id="295" r:id="rId3"/>
    <p:sldId id="296" r:id="rId4"/>
    <p:sldId id="297" r:id="rId5"/>
    <p:sldId id="298" r:id="rId6"/>
    <p:sldId id="299" r:id="rId7"/>
    <p:sldId id="257" r:id="rId8"/>
    <p:sldId id="258" r:id="rId9"/>
    <p:sldId id="314" r:id="rId10"/>
    <p:sldId id="301" r:id="rId11"/>
    <p:sldId id="259" r:id="rId12"/>
    <p:sldId id="326" r:id="rId13"/>
    <p:sldId id="260" r:id="rId14"/>
    <p:sldId id="304" r:id="rId15"/>
    <p:sldId id="306" r:id="rId16"/>
    <p:sldId id="307" r:id="rId17"/>
    <p:sldId id="308" r:id="rId18"/>
    <p:sldId id="324" r:id="rId19"/>
    <p:sldId id="325" r:id="rId20"/>
    <p:sldId id="345" r:id="rId21"/>
    <p:sldId id="335" r:id="rId22"/>
    <p:sldId id="336" r:id="rId23"/>
    <p:sldId id="337" r:id="rId24"/>
    <p:sldId id="338" r:id="rId25"/>
    <p:sldId id="261" r:id="rId26"/>
    <p:sldId id="267" r:id="rId27"/>
    <p:sldId id="302" r:id="rId28"/>
    <p:sldId id="268" r:id="rId29"/>
    <p:sldId id="269" r:id="rId30"/>
    <p:sldId id="270" r:id="rId31"/>
    <p:sldId id="272" r:id="rId32"/>
    <p:sldId id="311" r:id="rId33"/>
    <p:sldId id="312" r:id="rId34"/>
    <p:sldId id="339" r:id="rId35"/>
    <p:sldId id="340" r:id="rId36"/>
    <p:sldId id="327" r:id="rId37"/>
    <p:sldId id="346" r:id="rId38"/>
    <p:sldId id="274" r:id="rId39"/>
    <p:sldId id="275" r:id="rId40"/>
    <p:sldId id="276" r:id="rId41"/>
    <p:sldId id="277" r:id="rId42"/>
    <p:sldId id="281" r:id="rId43"/>
    <p:sldId id="282" r:id="rId44"/>
    <p:sldId id="328" r:id="rId45"/>
    <p:sldId id="329" r:id="rId46"/>
    <p:sldId id="341" r:id="rId47"/>
    <p:sldId id="342" r:id="rId48"/>
    <p:sldId id="330" r:id="rId49"/>
    <p:sldId id="331" r:id="rId50"/>
    <p:sldId id="332" r:id="rId51"/>
    <p:sldId id="333" r:id="rId52"/>
    <p:sldId id="344" r:id="rId53"/>
    <p:sldId id="294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C9825B-E960-4987-BC4A-78D8F932AF65}" type="datetimeFigureOut">
              <a:rPr lang="en-US" smtClean="0"/>
              <a:pPr/>
              <a:t>11/20/2017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071B-C7DD-4563-B2B0-B479F8B213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436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05071B-C7DD-4563-B2B0-B479F8B213C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87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90D32-6D0E-4F36-AAC0-6ACF20A4BFD1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048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2D1BCE-41FC-4930-B934-F306A68B443B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77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EFC8F-2C3D-4796-9B31-6CA2FB16ECCA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94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5056B-6879-415E-B485-C28C5161DE76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81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4E6F5-FD67-494B-9F67-0AB8E5B7FC65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6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D08DC-6954-4CBC-9F53-038F35FC1032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3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EF1E5-4163-484E-B901-1EB13ED84EFB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2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35B0-7190-4299-9552-6C37CFD8D494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8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0A903-18B3-4CFB-87FF-43282E96DBC2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38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D30F-7240-4F41-A464-C1D45D21A298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7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F337B-05B3-4977-B2EC-2FB7B43873A3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9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A7D96-124D-4CA7-984E-07339011CE16}" type="datetime1">
              <a:rPr lang="en-US" smtClean="0"/>
              <a:pPr/>
              <a:t>11/20/2017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0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ueUceGJqh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mRgKPLEROg&amp;t=106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dnAJBoFKOw&amp;t=770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dnAJBoFKOw&amp;t=770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_ZYcjj7rN8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youtube.com/watch?v=fmRgKPLEROg&amp;t=106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mRgKPLEROg&amp;t=106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dnAJBoFKOw&amp;t=770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3600"/>
            <a:ext cx="8915400" cy="1470025"/>
          </a:xfr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Semantic Analysis: </a:t>
            </a:r>
            <a:b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</a:br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Syntax Directed Translation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3962400"/>
            <a:ext cx="4953000" cy="1752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763000" cy="10668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Syntax Directed Translation: Intro (Cont.)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0320" y="1676400"/>
            <a:ext cx="9123680" cy="28828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Times New Roman"/>
              <a:cs typeface="Times New Roman"/>
            </a:endParaRPr>
          </a:p>
          <a:p>
            <a:pPr marL="300355" indent="-287655">
              <a:lnSpc>
                <a:spcPct val="100000"/>
              </a:lnSpc>
              <a:buFont typeface="MS Mincho"/>
              <a:buChar char="•"/>
              <a:tabLst>
                <a:tab pos="300990" algn="l"/>
              </a:tabLst>
            </a:pPr>
            <a:r>
              <a:rPr sz="2400" spc="-5" dirty="0">
                <a:solidFill>
                  <a:srgbClr val="231F20"/>
                </a:solidFill>
                <a:latin typeface="Times New Roman"/>
                <a:cs typeface="Times New Roman"/>
              </a:rPr>
              <a:t>Evaluation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of Semantic Rules</a:t>
            </a: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 may:</a:t>
            </a:r>
            <a:endParaRPr sz="2400">
              <a:latin typeface="Times New Roman"/>
              <a:cs typeface="Times New Roman"/>
            </a:endParaRPr>
          </a:p>
          <a:p>
            <a:pPr marL="702945" lvl="1" indent="-288290">
              <a:lnSpc>
                <a:spcPct val="100000"/>
              </a:lnSpc>
              <a:spcBef>
                <a:spcPts val="1280"/>
              </a:spcBef>
              <a:buFont typeface="Times New Roman"/>
              <a:buChar char="–"/>
              <a:tabLst>
                <a:tab pos="703580" algn="l"/>
              </a:tabLst>
            </a:pPr>
            <a:r>
              <a:rPr sz="2400">
                <a:solidFill>
                  <a:srgbClr val="231F20"/>
                </a:solidFill>
                <a:latin typeface="Times New Roman"/>
                <a:cs typeface="Times New Roman"/>
              </a:rPr>
              <a:t>Generate</a:t>
            </a:r>
            <a:r>
              <a:rPr sz="2400" spc="-4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231F20"/>
                </a:solidFill>
                <a:latin typeface="Times New Roman"/>
                <a:cs typeface="Times New Roman"/>
              </a:rPr>
              <a:t>Code</a:t>
            </a:r>
            <a:endParaRPr sz="2400">
              <a:latin typeface="Times New Roman"/>
              <a:cs typeface="Times New Roman"/>
            </a:endParaRPr>
          </a:p>
          <a:p>
            <a:pPr marL="702945" lvl="1" indent="-288290">
              <a:lnSpc>
                <a:spcPct val="100000"/>
              </a:lnSpc>
              <a:spcBef>
                <a:spcPts val="1270"/>
              </a:spcBef>
              <a:buFont typeface="Times New Roman"/>
              <a:buChar char="–"/>
              <a:tabLst>
                <a:tab pos="703580" algn="l"/>
              </a:tabLst>
            </a:pP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Insert information into the </a:t>
            </a:r>
            <a:r>
              <a:rPr sz="2400">
                <a:solidFill>
                  <a:srgbClr val="231F20"/>
                </a:solidFill>
                <a:latin typeface="Times New Roman"/>
                <a:cs typeface="Times New Roman"/>
              </a:rPr>
              <a:t>Symbol</a:t>
            </a:r>
            <a:r>
              <a:rPr sz="2400" spc="4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pc="-30" smtClean="0">
                <a:solidFill>
                  <a:srgbClr val="231F20"/>
                </a:solidFill>
                <a:latin typeface="Times New Roman"/>
                <a:cs typeface="Times New Roman"/>
              </a:rPr>
              <a:t>Table</a:t>
            </a:r>
            <a:endParaRPr sz="2400">
              <a:latin typeface="Times New Roman"/>
              <a:cs typeface="Times New Roman"/>
            </a:endParaRPr>
          </a:p>
          <a:p>
            <a:pPr marL="702945" lvl="1" indent="-288290">
              <a:lnSpc>
                <a:spcPct val="100000"/>
              </a:lnSpc>
              <a:spcBef>
                <a:spcPts val="1280"/>
              </a:spcBef>
              <a:buFont typeface="Times New Roman"/>
              <a:buChar char="–"/>
              <a:tabLst>
                <a:tab pos="703580" algn="l"/>
              </a:tabLst>
            </a:pP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Perform </a:t>
            </a:r>
            <a:r>
              <a:rPr sz="2400">
                <a:solidFill>
                  <a:srgbClr val="231F20"/>
                </a:solidFill>
                <a:latin typeface="Times New Roman"/>
                <a:cs typeface="Times New Roman"/>
              </a:rPr>
              <a:t>Semantic</a:t>
            </a:r>
            <a:r>
              <a:rPr sz="2400" spc="-5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231F20"/>
                </a:solidFill>
                <a:latin typeface="Times New Roman"/>
                <a:cs typeface="Times New Roman"/>
              </a:rPr>
              <a:t>Check</a:t>
            </a:r>
            <a:endParaRPr sz="2400">
              <a:latin typeface="Times New Roman"/>
              <a:cs typeface="Times New Roman"/>
            </a:endParaRPr>
          </a:p>
          <a:p>
            <a:pPr marL="702945" lvl="1" indent="-288290">
              <a:lnSpc>
                <a:spcPct val="100000"/>
              </a:lnSpc>
              <a:spcBef>
                <a:spcPts val="1270"/>
              </a:spcBef>
              <a:buFont typeface="Times New Roman"/>
              <a:buChar char="–"/>
              <a:tabLst>
                <a:tab pos="703580" algn="l"/>
              </a:tabLst>
            </a:pP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Issue </a:t>
            </a:r>
            <a:r>
              <a:rPr sz="2400">
                <a:solidFill>
                  <a:srgbClr val="231F20"/>
                </a:solidFill>
                <a:latin typeface="Times New Roman"/>
                <a:cs typeface="Times New Roman"/>
              </a:rPr>
              <a:t>error</a:t>
            </a:r>
            <a:r>
              <a:rPr sz="2400" spc="-35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231F20"/>
                </a:solidFill>
                <a:latin typeface="Times New Roman"/>
                <a:cs typeface="Times New Roman"/>
              </a:rPr>
              <a:t>messages;</a:t>
            </a:r>
            <a:r>
              <a:rPr lang="en-US" sz="2400" dirty="0" smtClean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mtClean="0">
                <a:solidFill>
                  <a:srgbClr val="231F20"/>
                </a:solidFill>
                <a:latin typeface="Times New Roman"/>
                <a:cs typeface="Times New Roman"/>
              </a:rPr>
              <a:t>etc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33400"/>
            <a:ext cx="9144000" cy="10668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Syntax Directed Translation: Intro (Cont.)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172720" y="1219200"/>
            <a:ext cx="8971280" cy="45406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400" dirty="0">
              <a:latin typeface="Times New Roman"/>
              <a:cs typeface="Times New Roman"/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When we associate semantic rules with productions, we use two notations:</a:t>
            </a:r>
          </a:p>
          <a:p>
            <a:pPr marL="702945" marR="398780" indent="-360045">
              <a:lnSpc>
                <a:spcPct val="122700"/>
              </a:lnSpc>
              <a:spcBef>
                <a:spcPts val="670"/>
              </a:spcBef>
              <a:buClr>
                <a:srgbClr val="231F20"/>
              </a:buClr>
              <a:buFont typeface="Times New Roman"/>
              <a:buAutoNum type="arabicPeriod"/>
              <a:tabLst>
                <a:tab pos="703580" algn="l"/>
                <a:tab pos="4373880" algn="l"/>
              </a:tabLst>
            </a:pPr>
            <a:r>
              <a:rPr sz="24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Syntax </a:t>
            </a:r>
            <a:r>
              <a:rPr sz="2400" b="1" spc="36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>
                <a:solidFill>
                  <a:srgbClr val="0000FF"/>
                </a:solidFill>
                <a:latin typeface="Times New Roman"/>
                <a:cs typeface="Times New Roman"/>
              </a:rPr>
              <a:t>Directed </a:t>
            </a:r>
            <a:r>
              <a:rPr sz="2400" b="1" spc="325">
                <a:solidFill>
                  <a:srgbClr val="0000FF"/>
                </a:solidFill>
                <a:latin typeface="Times New Roman"/>
                <a:cs typeface="Times New Roman"/>
              </a:rPr>
              <a:t> </a:t>
            </a:r>
            <a:r>
              <a:rPr sz="2400" b="1" spc="-10" smtClean="0">
                <a:solidFill>
                  <a:srgbClr val="0000FF"/>
                </a:solidFill>
                <a:latin typeface="Times New Roman"/>
                <a:cs typeface="Times New Roman"/>
              </a:rPr>
              <a:t>Definitions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	</a:t>
            </a:r>
            <a:endParaRPr lang="en-US" sz="2400" b="1" spc="-10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800100" lvl="1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kern="0" dirty="0">
                <a:solidFill>
                  <a:srgbClr val="000000"/>
                </a:solidFill>
                <a:latin typeface="Times New Roman"/>
              </a:rPr>
              <a:t>give high-level specifications for translations</a:t>
            </a:r>
          </a:p>
          <a:p>
            <a:pPr marL="800100" lvl="1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kern="0" dirty="0">
                <a:solidFill>
                  <a:srgbClr val="000000"/>
                </a:solidFill>
                <a:latin typeface="Times New Roman"/>
              </a:rPr>
              <a:t>hide many implementation </a:t>
            </a:r>
            <a:r>
              <a:rPr lang="en-US" kern="0" dirty="0" smtClean="0">
                <a:solidFill>
                  <a:srgbClr val="000000"/>
                </a:solidFill>
                <a:latin typeface="Times New Roman"/>
              </a:rPr>
              <a:t>details</a:t>
            </a:r>
          </a:p>
          <a:p>
            <a:pPr marL="800100" lvl="1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endParaRPr sz="2400" dirty="0">
              <a:latin typeface="Times New Roman"/>
              <a:cs typeface="Times New Roman"/>
            </a:endParaRPr>
          </a:p>
          <a:p>
            <a:pPr marL="702945" marR="5080" indent="-360045">
              <a:lnSpc>
                <a:spcPct val="122700"/>
              </a:lnSpc>
              <a:spcBef>
                <a:spcPts val="670"/>
              </a:spcBef>
              <a:buClr>
                <a:srgbClr val="231F20"/>
              </a:buClr>
              <a:buFont typeface="Times New Roman"/>
              <a:buAutoNum type="arabicPeriod"/>
              <a:tabLst>
                <a:tab pos="703580" algn="l"/>
              </a:tabLst>
            </a:pPr>
            <a:r>
              <a:rPr sz="2400" b="1" spc="-15">
                <a:solidFill>
                  <a:srgbClr val="0000FF"/>
                </a:solidFill>
                <a:latin typeface="Times New Roman"/>
                <a:cs typeface="Times New Roman"/>
              </a:rPr>
              <a:t>Translation </a:t>
            </a:r>
            <a:r>
              <a:rPr sz="2400" b="1" smtClean="0">
                <a:solidFill>
                  <a:srgbClr val="0000FF"/>
                </a:solidFill>
                <a:latin typeface="Times New Roman"/>
                <a:cs typeface="Times New Roman"/>
              </a:rPr>
              <a:t>Schemes</a:t>
            </a:r>
            <a:endParaRPr lang="en-US" sz="2400" b="1" dirty="0" smtClean="0">
              <a:solidFill>
                <a:srgbClr val="0000FF"/>
              </a:solidFill>
              <a:latin typeface="Times New Roman"/>
              <a:cs typeface="Times New Roman"/>
            </a:endParaRPr>
          </a:p>
          <a:p>
            <a:pPr marL="800100" lvl="1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kern="0" dirty="0">
                <a:solidFill>
                  <a:srgbClr val="000000"/>
                </a:solidFill>
                <a:latin typeface="Times New Roman"/>
              </a:rPr>
              <a:t>indicate the order of evaluation of semantic actions associated with a production </a:t>
            </a:r>
            <a:r>
              <a:rPr lang="en-US" kern="0" dirty="0" smtClean="0">
                <a:solidFill>
                  <a:srgbClr val="000000"/>
                </a:solidFill>
                <a:latin typeface="Times New Roman"/>
              </a:rPr>
              <a:t>rule</a:t>
            </a:r>
            <a:endParaRPr lang="en-US" kern="0" dirty="0">
              <a:solidFill>
                <a:srgbClr val="000000"/>
              </a:solidFill>
              <a:latin typeface="Times New Roman"/>
            </a:endParaRPr>
          </a:p>
          <a:p>
            <a:pPr marL="800100" lvl="1" indent="-3429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Tx/>
              <a:buChar char="–"/>
            </a:pPr>
            <a:r>
              <a:rPr lang="en-US" kern="0" dirty="0">
                <a:solidFill>
                  <a:srgbClr val="000000"/>
                </a:solidFill>
                <a:latin typeface="Times New Roman"/>
              </a:rPr>
              <a:t>In other words, translation schemes give a little bit information about implementation </a:t>
            </a:r>
            <a:r>
              <a:rPr lang="en-US" kern="0" dirty="0" smtClean="0">
                <a:solidFill>
                  <a:srgbClr val="000000"/>
                </a:solidFill>
                <a:latin typeface="Times New Roman"/>
              </a:rPr>
              <a:t>details</a:t>
            </a:r>
            <a:endParaRPr lang="en-US" kern="0" dirty="0">
              <a:solidFill>
                <a:srgbClr val="000000"/>
              </a:solidFill>
              <a:latin typeface="Times New Roman"/>
            </a:endParaRPr>
          </a:p>
          <a:p>
            <a:pPr marL="342900" marR="5080">
              <a:lnSpc>
                <a:spcPct val="122700"/>
              </a:lnSpc>
              <a:spcBef>
                <a:spcPts val="670"/>
              </a:spcBef>
              <a:buClr>
                <a:srgbClr val="231F20"/>
              </a:buClr>
              <a:tabLst>
                <a:tab pos="703580" algn="l"/>
              </a:tabLst>
            </a:pPr>
            <a:endParaRPr lang="en-US" sz="2400" b="1" dirty="0" smtClean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Syntax Directed Translation</a:t>
            </a:r>
            <a:endParaRPr lang="en-US" dirty="0" smtClean="0"/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133600"/>
            <a:ext cx="8229600" cy="4440936"/>
          </a:xfrm>
        </p:spPr>
        <p:txBody>
          <a:bodyPr>
            <a:normAutofit/>
          </a:bodyPr>
          <a:lstStyle/>
          <a:p>
            <a:r>
              <a:rPr lang="en-US" dirty="0"/>
              <a:t>Conceptually with both the syntax directed translation and translation scheme we</a:t>
            </a:r>
          </a:p>
          <a:p>
            <a:pPr lvl="1"/>
            <a:r>
              <a:rPr lang="en-US" sz="2000" dirty="0"/>
              <a:t>Parse the input token stream</a:t>
            </a:r>
          </a:p>
          <a:p>
            <a:pPr lvl="1"/>
            <a:r>
              <a:rPr lang="en-US" sz="2000" dirty="0"/>
              <a:t>Build the parse tree</a:t>
            </a:r>
          </a:p>
          <a:p>
            <a:pPr lvl="1"/>
            <a:r>
              <a:rPr lang="en-US" sz="2000" dirty="0"/>
              <a:t>Traverse the tree to evaluate the semantic rules at the parse tree </a:t>
            </a:r>
            <a:r>
              <a:rPr lang="en-US" sz="2000" dirty="0" smtClean="0"/>
              <a:t>nodes</a:t>
            </a:r>
            <a:endParaRPr lang="en-US" sz="2000" dirty="0"/>
          </a:p>
          <a:p>
            <a:pPr lvl="1">
              <a:buFontTx/>
              <a:buNone/>
            </a:pPr>
            <a:endParaRPr lang="en-US" sz="2000" dirty="0"/>
          </a:p>
          <a:p>
            <a:pPr lvl="1">
              <a:buFontTx/>
              <a:buNone/>
            </a:pPr>
            <a:endParaRPr lang="en-US" sz="2000" dirty="0"/>
          </a:p>
          <a:p>
            <a:pPr lvl="1">
              <a:buNone/>
            </a:pPr>
            <a:r>
              <a:rPr lang="en-US" sz="2000" dirty="0"/>
              <a:t>Input string           parse tree           dependency </a:t>
            </a:r>
            <a:r>
              <a:rPr lang="en-US" sz="2000" dirty="0" smtClean="0"/>
              <a:t>graph</a:t>
            </a:r>
            <a:endParaRPr lang="en-US" sz="2000" dirty="0"/>
          </a:p>
          <a:p>
            <a:pPr lvl="1">
              <a:buFontTx/>
              <a:buNone/>
            </a:pPr>
            <a:r>
              <a:rPr lang="en-US" sz="2000" dirty="0" smtClean="0"/>
              <a:t>  </a:t>
            </a:r>
            <a:r>
              <a:rPr lang="en-US" sz="2000" dirty="0"/>
              <a:t>evaluation order for semantic rules 									</a:t>
            </a:r>
          </a:p>
          <a:p>
            <a:pPr lvl="1">
              <a:buFontTx/>
              <a:buNone/>
            </a:pPr>
            <a:r>
              <a:rPr lang="en-US" sz="2000" dirty="0"/>
              <a:t>			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Conceptual view of syntax directed translation </a:t>
            </a:r>
          </a:p>
          <a:p>
            <a:endParaRPr lang="en-US" sz="20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D157AC6-1E73-48C6-AF72-E1BA67A10E34}" type="slidenum">
              <a:rPr lang="en-US" sz="800" smtClean="0"/>
              <a:pPr/>
              <a:t>12</a:t>
            </a:fld>
            <a:endParaRPr lang="en-US" sz="800" smtClean="0"/>
          </a:p>
        </p:txBody>
      </p:sp>
      <p:sp>
        <p:nvSpPr>
          <p:cNvPr id="5125" name="Line 4"/>
          <p:cNvSpPr>
            <a:spLocks noChangeShapeType="1"/>
          </p:cNvSpPr>
          <p:nvPr/>
        </p:nvSpPr>
        <p:spPr bwMode="auto">
          <a:xfrm>
            <a:off x="2209800" y="4572000"/>
            <a:ext cx="35169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6" name="Line 6"/>
          <p:cNvSpPr>
            <a:spLocks noChangeShapeType="1"/>
          </p:cNvSpPr>
          <p:nvPr/>
        </p:nvSpPr>
        <p:spPr bwMode="auto">
          <a:xfrm>
            <a:off x="6324600" y="4572000"/>
            <a:ext cx="63304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7" name="Line 10"/>
          <p:cNvSpPr>
            <a:spLocks noChangeShapeType="1"/>
          </p:cNvSpPr>
          <p:nvPr/>
        </p:nvSpPr>
        <p:spPr bwMode="auto">
          <a:xfrm>
            <a:off x="3810000" y="4572000"/>
            <a:ext cx="49236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8" name="Line 18"/>
          <p:cNvSpPr>
            <a:spLocks noChangeShapeType="1"/>
          </p:cNvSpPr>
          <p:nvPr/>
        </p:nvSpPr>
        <p:spPr bwMode="auto">
          <a:xfrm>
            <a:off x="3376246" y="3886200"/>
            <a:ext cx="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9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95" y="533400"/>
            <a:ext cx="8229600" cy="10668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Syntax Directed Definitions</a:t>
            </a:r>
            <a:b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</a:b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23495" y="1447800"/>
            <a:ext cx="9120505" cy="3972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 marR="86360" indent="-287655">
              <a:lnSpc>
                <a:spcPct val="122700"/>
              </a:lnSpc>
              <a:spcBef>
                <a:spcPts val="2105"/>
              </a:spcBef>
              <a:buClr>
                <a:srgbClr val="231F20"/>
              </a:buClr>
              <a:buFont typeface="MS Mincho"/>
              <a:buChar char="•"/>
              <a:tabLst>
                <a:tab pos="300990" algn="l"/>
              </a:tabLst>
            </a:pPr>
            <a:r>
              <a:rPr sz="2400" b="1" smtClean="0">
                <a:solidFill>
                  <a:srgbClr val="0000FF"/>
                </a:solidFill>
                <a:latin typeface="Times New Roman"/>
                <a:cs typeface="Times New Roman"/>
              </a:rPr>
              <a:t>Syntax </a:t>
            </a:r>
            <a:r>
              <a:rPr sz="2400" b="1" dirty="0">
                <a:solidFill>
                  <a:srgbClr val="0000FF"/>
                </a:solidFill>
                <a:latin typeface="Times New Roman"/>
                <a:cs typeface="Times New Roman"/>
              </a:rPr>
              <a:t>Directed </a:t>
            </a:r>
            <a:r>
              <a:rPr sz="2400" b="1" spc="-10" dirty="0">
                <a:solidFill>
                  <a:srgbClr val="0000FF"/>
                </a:solidFill>
                <a:latin typeface="Times New Roman"/>
                <a:cs typeface="Times New Roman"/>
              </a:rPr>
              <a:t>Definitions </a:t>
            </a: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are a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generalization of context-free </a:t>
            </a: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grammars 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in</a:t>
            </a:r>
            <a:r>
              <a:rPr sz="2400" spc="-7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which:</a:t>
            </a:r>
            <a:endParaRPr sz="2400">
              <a:latin typeface="Times New Roman"/>
              <a:cs typeface="Times New Roman"/>
            </a:endParaRPr>
          </a:p>
          <a:p>
            <a:pPr marL="702945" lvl="1" indent="-360045">
              <a:lnSpc>
                <a:spcPct val="100000"/>
              </a:lnSpc>
              <a:spcBef>
                <a:spcPts val="1270"/>
              </a:spcBef>
              <a:buAutoNum type="arabicPeriod"/>
              <a:tabLst>
                <a:tab pos="703580" algn="l"/>
              </a:tabLst>
            </a:pP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Grammar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symbols </a:t>
            </a:r>
            <a:r>
              <a:rPr sz="2400" spc="-20" dirty="0">
                <a:solidFill>
                  <a:srgbClr val="231F20"/>
                </a:solidFill>
                <a:latin typeface="Times New Roman"/>
                <a:cs typeface="Times New Roman"/>
              </a:rPr>
              <a:t>have </a:t>
            </a: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an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associated set </a:t>
            </a:r>
            <a:r>
              <a:rPr sz="2400">
                <a:solidFill>
                  <a:srgbClr val="231F20"/>
                </a:solidFill>
                <a:latin typeface="Times New Roman"/>
                <a:cs typeface="Times New Roman"/>
              </a:rPr>
              <a:t>of</a:t>
            </a:r>
            <a:r>
              <a:rPr sz="2400" spc="6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b="1" spc="-5" smtClean="0">
                <a:solidFill>
                  <a:srgbClr val="6532FF"/>
                </a:solidFill>
                <a:latin typeface="Times New Roman"/>
                <a:cs typeface="Times New Roman"/>
              </a:rPr>
              <a:t>Attributes</a:t>
            </a:r>
            <a:endParaRPr sz="2400">
              <a:latin typeface="Times New Roman"/>
              <a:cs typeface="Times New Roman"/>
            </a:endParaRPr>
          </a:p>
          <a:p>
            <a:pPr marL="702945" marR="429895" lvl="1" indent="-360045">
              <a:lnSpc>
                <a:spcPct val="122700"/>
              </a:lnSpc>
              <a:spcBef>
                <a:spcPts val="670"/>
              </a:spcBef>
              <a:buAutoNum type="arabicPeriod"/>
              <a:tabLst>
                <a:tab pos="703580" algn="l"/>
              </a:tabLst>
            </a:pP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Productions </a:t>
            </a: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are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associated with </a:t>
            </a:r>
            <a:r>
              <a:rPr sz="2400" b="1" dirty="0">
                <a:solidFill>
                  <a:srgbClr val="FF00FF"/>
                </a:solidFill>
                <a:latin typeface="Times New Roman"/>
                <a:cs typeface="Times New Roman"/>
              </a:rPr>
              <a:t>Semantic Rules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for computing </a:t>
            </a:r>
            <a:r>
              <a:rPr sz="2400">
                <a:solidFill>
                  <a:srgbClr val="231F20"/>
                </a:solidFill>
                <a:latin typeface="Times New Roman"/>
                <a:cs typeface="Times New Roman"/>
              </a:rPr>
              <a:t>the </a:t>
            </a:r>
            <a:r>
              <a:rPr sz="2400" spc="-10" smtClean="0">
                <a:solidFill>
                  <a:srgbClr val="231F20"/>
                </a:solidFill>
                <a:latin typeface="Times New Roman"/>
                <a:cs typeface="Times New Roman"/>
              </a:rPr>
              <a:t>values </a:t>
            </a:r>
            <a:r>
              <a:rPr sz="2400">
                <a:solidFill>
                  <a:srgbClr val="231F20"/>
                </a:solidFill>
                <a:latin typeface="Times New Roman"/>
                <a:cs typeface="Times New Roman"/>
              </a:rPr>
              <a:t>of</a:t>
            </a:r>
            <a:r>
              <a:rPr sz="2400" spc="-4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pc="-5" smtClean="0">
                <a:solidFill>
                  <a:srgbClr val="231F20"/>
                </a:solidFill>
                <a:latin typeface="Times New Roman"/>
                <a:cs typeface="Times New Roman"/>
              </a:rPr>
              <a:t>attributes</a:t>
            </a:r>
            <a:endParaRPr sz="2400">
              <a:latin typeface="Times New Roman"/>
              <a:cs typeface="Times New Roman"/>
            </a:endParaRPr>
          </a:p>
          <a:p>
            <a:pPr marL="300355" marR="5080" indent="-287655">
              <a:lnSpc>
                <a:spcPct val="122900"/>
              </a:lnSpc>
              <a:spcBef>
                <a:spcPts val="1325"/>
              </a:spcBef>
              <a:buFont typeface="MS Mincho"/>
              <a:buChar char="•"/>
              <a:tabLst>
                <a:tab pos="300990" algn="l"/>
              </a:tabLst>
            </a:pP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Such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formalism generates </a:t>
            </a:r>
            <a:r>
              <a:rPr sz="2400" b="1" dirty="0">
                <a:solidFill>
                  <a:srgbClr val="FF6500"/>
                </a:solidFill>
                <a:latin typeface="Times New Roman"/>
                <a:cs typeface="Times New Roman"/>
              </a:rPr>
              <a:t>Annotated </a:t>
            </a:r>
            <a:r>
              <a:rPr sz="2400" b="1" spc="-20" dirty="0">
                <a:solidFill>
                  <a:srgbClr val="FF6500"/>
                </a:solidFill>
                <a:latin typeface="Times New Roman"/>
                <a:cs typeface="Times New Roman"/>
              </a:rPr>
              <a:t>Parse-Trees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where </a:t>
            </a: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each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node of the  tree</a:t>
            </a:r>
            <a:r>
              <a:rPr sz="2400" spc="-5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is</a:t>
            </a:r>
            <a:r>
              <a:rPr sz="2400" spc="-5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sz="2400" spc="-5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record</a:t>
            </a:r>
            <a:r>
              <a:rPr sz="2400" spc="-6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with</a:t>
            </a:r>
            <a:r>
              <a:rPr sz="2400" spc="-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a</a:t>
            </a:r>
            <a:r>
              <a:rPr sz="2400" spc="-5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31F20"/>
                </a:solidFill>
                <a:latin typeface="Times New Roman"/>
                <a:cs typeface="Times New Roman"/>
              </a:rPr>
              <a:t>field</a:t>
            </a:r>
            <a:r>
              <a:rPr sz="2400" spc="-5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for</a:t>
            </a:r>
            <a:r>
              <a:rPr sz="2400" spc="-6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FF0000"/>
                </a:solidFill>
                <a:latin typeface="Times New Roman"/>
                <a:cs typeface="Times New Roman"/>
              </a:rPr>
              <a:t>each</a:t>
            </a:r>
            <a:r>
              <a:rPr sz="2400" spc="-6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Times New Roman"/>
                <a:cs typeface="Times New Roman"/>
              </a:rPr>
              <a:t>attribute</a:t>
            </a:r>
            <a:r>
              <a:rPr sz="2400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(e.g.,</a:t>
            </a:r>
            <a:r>
              <a:rPr sz="2400" spc="-5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i="1" spc="315" dirty="0">
                <a:solidFill>
                  <a:srgbClr val="231F20"/>
                </a:solidFill>
                <a:latin typeface="Arial"/>
                <a:cs typeface="Arial"/>
              </a:rPr>
              <a:t>X.a</a:t>
            </a:r>
            <a:r>
              <a:rPr sz="2400" i="1" spc="-12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indicates</a:t>
            </a:r>
            <a:r>
              <a:rPr sz="2400" spc="-40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the</a:t>
            </a:r>
            <a:r>
              <a:rPr sz="2400" spc="-4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31F20"/>
                </a:solidFill>
                <a:latin typeface="Times New Roman"/>
                <a:cs typeface="Times New Roman"/>
              </a:rPr>
              <a:t>attribute  </a:t>
            </a:r>
            <a:r>
              <a:rPr sz="2400" i="1" spc="175" dirty="0">
                <a:solidFill>
                  <a:srgbClr val="231F20"/>
                </a:solidFill>
                <a:latin typeface="Arial"/>
                <a:cs typeface="Arial"/>
              </a:rPr>
              <a:t>a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of the </a:t>
            </a:r>
            <a:r>
              <a:rPr sz="2400" spc="5" dirty="0">
                <a:solidFill>
                  <a:srgbClr val="231F20"/>
                </a:solidFill>
                <a:latin typeface="Times New Roman"/>
                <a:cs typeface="Times New Roman"/>
              </a:rPr>
              <a:t>grammar </a:t>
            </a:r>
            <a:r>
              <a:rPr sz="2400" dirty="0">
                <a:solidFill>
                  <a:srgbClr val="231F20"/>
                </a:solidFill>
                <a:latin typeface="Times New Roman"/>
                <a:cs typeface="Times New Roman"/>
              </a:rPr>
              <a:t>symbol</a:t>
            </a:r>
            <a:r>
              <a:rPr sz="2400" spc="-285" dirty="0">
                <a:solidFill>
                  <a:srgbClr val="231F20"/>
                </a:solidFill>
                <a:latin typeface="Times New Roman"/>
                <a:cs typeface="Times New Roman"/>
              </a:rPr>
              <a:t> </a:t>
            </a:r>
            <a:r>
              <a:rPr sz="2400" i="1" spc="275" dirty="0">
                <a:solidFill>
                  <a:srgbClr val="231F20"/>
                </a:solidFill>
                <a:latin typeface="Arial"/>
                <a:cs typeface="Arial"/>
              </a:rPr>
              <a:t>X</a:t>
            </a:r>
            <a:r>
              <a:rPr sz="2400" spc="275" dirty="0">
                <a:solidFill>
                  <a:srgbClr val="231F20"/>
                </a:solidFill>
                <a:latin typeface="Times New Roman"/>
                <a:cs typeface="Times New Roman"/>
              </a:rPr>
              <a:t>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77800" y="152400"/>
            <a:ext cx="59182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Attribute Grammars 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8534400" cy="4876800"/>
          </a:xfrm>
          <a:noFill/>
          <a:ln/>
        </p:spPr>
        <p:txBody>
          <a:bodyPr>
            <a:normAutofit/>
          </a:bodyPr>
          <a:lstStyle/>
          <a:p>
            <a:r>
              <a:rPr lang="en-US" spc="5" dirty="0">
                <a:solidFill>
                  <a:srgbClr val="231F20"/>
                </a:solidFill>
                <a:latin typeface="Times New Roman"/>
                <a:cs typeface="Times New Roman"/>
              </a:rPr>
              <a:t>Both semantic analysis and (intermediate) code generation can be described in terms of </a:t>
            </a:r>
            <a:r>
              <a:rPr lang="en-US" spc="5" dirty="0">
                <a:solidFill>
                  <a:srgbClr val="FF0000"/>
                </a:solidFill>
                <a:latin typeface="Times New Roman"/>
                <a:cs typeface="Times New Roman"/>
              </a:rPr>
              <a:t>annotation</a:t>
            </a:r>
            <a:r>
              <a:rPr lang="en-US" spc="5" dirty="0">
                <a:solidFill>
                  <a:srgbClr val="231F20"/>
                </a:solidFill>
                <a:latin typeface="Times New Roman"/>
                <a:cs typeface="Times New Roman"/>
              </a:rPr>
              <a:t>, or "</a:t>
            </a:r>
            <a:r>
              <a:rPr lang="en-US" spc="5" dirty="0">
                <a:solidFill>
                  <a:srgbClr val="0070C0"/>
                </a:solidFill>
                <a:latin typeface="Times New Roman"/>
                <a:cs typeface="Times New Roman"/>
              </a:rPr>
              <a:t>decoration</a:t>
            </a:r>
            <a:r>
              <a:rPr lang="en-US" spc="5" dirty="0">
                <a:solidFill>
                  <a:srgbClr val="231F20"/>
                </a:solidFill>
                <a:latin typeface="Times New Roman"/>
                <a:cs typeface="Times New Roman"/>
              </a:rPr>
              <a:t>" of a parse or syntax tree</a:t>
            </a:r>
          </a:p>
          <a:p>
            <a:r>
              <a:rPr lang="en-US" spc="5" dirty="0">
                <a:solidFill>
                  <a:srgbClr val="231F20"/>
                </a:solidFill>
                <a:latin typeface="Times New Roman"/>
                <a:cs typeface="Times New Roman"/>
              </a:rPr>
              <a:t>ATTRIBUTE GRAMMARS provide a formal framework for decorating such a </a:t>
            </a:r>
            <a:r>
              <a:rPr lang="en-US" spc="5" dirty="0" smtClean="0">
                <a:solidFill>
                  <a:srgbClr val="231F20"/>
                </a:solidFill>
                <a:latin typeface="Times New Roman"/>
                <a:cs typeface="Times New Roman"/>
              </a:rPr>
              <a:t>tree</a:t>
            </a:r>
          </a:p>
          <a:p>
            <a:endParaRPr lang="en-US" spc="5" dirty="0">
              <a:solidFill>
                <a:srgbClr val="231F20"/>
              </a:solidFill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61468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Attribute Grammars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153400" cy="5029200"/>
          </a:xfrm>
          <a:noFill/>
          <a:ln/>
        </p:spPr>
        <p:txBody>
          <a:bodyPr/>
          <a:lstStyle/>
          <a:p>
            <a:pPr>
              <a:lnSpc>
                <a:spcPct val="110000"/>
              </a:lnSpc>
              <a:buFontTx/>
              <a:buNone/>
            </a:pPr>
            <a:r>
              <a:rPr lang="en-US" sz="3200" dirty="0">
                <a:latin typeface="Courier New" pitchFamily="49" charset="0"/>
                <a:ea typeface="MS Mincho" charset="-128"/>
              </a:rPr>
              <a:t>		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E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E + T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	E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E </a:t>
            </a:r>
            <a:r>
              <a:rPr lang="en-US" sz="2400" dirty="0">
                <a:latin typeface="Tahoma"/>
                <a:ea typeface="MS Mincho" charset="-128"/>
              </a:rPr>
              <a:t>–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T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	E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T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	T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T * F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	T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T / F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	T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F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	F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- F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 	F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(E)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	F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const</a:t>
            </a:r>
          </a:p>
          <a:p>
            <a:pPr>
              <a:lnSpc>
                <a:spcPct val="110000"/>
              </a:lnSpc>
            </a:pPr>
            <a:r>
              <a:rPr lang="en-US" dirty="0">
                <a:ea typeface="MS Mincho" charset="-128"/>
              </a:rPr>
              <a:t>This says nothing about what the program MEANS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61468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Attribute Grammars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178800" cy="48006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dirty="0">
                <a:ea typeface="MS Mincho" charset="-128"/>
              </a:rPr>
              <a:t>We can turn this into an attribute grammar as follows </a:t>
            </a:r>
            <a:r>
              <a:rPr lang="en-US" sz="3200" dirty="0" smtClean="0">
                <a:ea typeface="MS Mincho" charset="-128"/>
              </a:rPr>
              <a:t>:</a:t>
            </a:r>
            <a:r>
              <a:rPr lang="en-US" sz="3200" dirty="0">
                <a:ea typeface="MS Mincho" charset="-128"/>
              </a:rPr>
              <a:t/>
            </a:r>
            <a:br>
              <a:rPr lang="en-US" sz="3200" dirty="0"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E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E + T	</a:t>
            </a:r>
            <a:r>
              <a:rPr lang="en-US" sz="2400" dirty="0" smtClean="0">
                <a:latin typeface="Courier New" pitchFamily="49" charset="0"/>
                <a:ea typeface="MS Mincho" charset="-128"/>
              </a:rPr>
              <a:t>	E1.val 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= E2.val + T.val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E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E </a:t>
            </a:r>
            <a:r>
              <a:rPr lang="en-US" sz="2400" dirty="0">
                <a:latin typeface="Tahoma"/>
                <a:ea typeface="MS Mincho" charset="-128"/>
              </a:rPr>
              <a:t>–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T	</a:t>
            </a:r>
            <a:r>
              <a:rPr lang="en-US" sz="2400" dirty="0" smtClean="0">
                <a:latin typeface="Courier New" pitchFamily="49" charset="0"/>
                <a:ea typeface="MS Mincho" charset="-128"/>
              </a:rPr>
              <a:t>	E1.val 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= E2.val - T.val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E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T		</a:t>
            </a:r>
            <a:r>
              <a:rPr lang="en-US" sz="2400" dirty="0" smtClean="0">
                <a:latin typeface="Courier New" pitchFamily="49" charset="0"/>
                <a:ea typeface="MS Mincho" charset="-128"/>
              </a:rPr>
              <a:t>	E.val  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= T.val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T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T * F	</a:t>
            </a:r>
            <a:r>
              <a:rPr lang="en-US" sz="2400" dirty="0" smtClean="0">
                <a:latin typeface="Courier New" pitchFamily="49" charset="0"/>
                <a:ea typeface="MS Mincho" charset="-128"/>
              </a:rPr>
              <a:t>	T1.val 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= T2.val * F.val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T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T / F	</a:t>
            </a:r>
            <a:r>
              <a:rPr lang="en-US" sz="2400" dirty="0" smtClean="0">
                <a:latin typeface="Courier New" pitchFamily="49" charset="0"/>
                <a:ea typeface="MS Mincho" charset="-128"/>
              </a:rPr>
              <a:t>	T1.val 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= T2.val / F.val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T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F		</a:t>
            </a:r>
            <a:r>
              <a:rPr lang="en-US" sz="2400" dirty="0" smtClean="0">
                <a:latin typeface="Courier New" pitchFamily="49" charset="0"/>
                <a:ea typeface="MS Mincho" charset="-128"/>
              </a:rPr>
              <a:t>	T.val  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= F.val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F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- F		F1.val = - F2.val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F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(E)		F.val  = E.val</a:t>
            </a:r>
            <a:br>
              <a:rPr lang="en-US" sz="2400" dirty="0">
                <a:latin typeface="Courier New" pitchFamily="49" charset="0"/>
                <a:ea typeface="MS Mincho" charset="-128"/>
              </a:rPr>
            </a:br>
            <a:r>
              <a:rPr lang="en-US" sz="2400" dirty="0">
                <a:latin typeface="Courier New" pitchFamily="49" charset="0"/>
                <a:ea typeface="MS Mincho" charset="-128"/>
              </a:rPr>
              <a:t>F </a:t>
            </a:r>
            <a:r>
              <a:rPr lang="en-US" sz="2400" dirty="0">
                <a:latin typeface="Courier New" pitchFamily="49" charset="0"/>
                <a:ea typeface="MS Mincho" charset="-128"/>
                <a:sym typeface="Symbol" pitchFamily="18" charset="2"/>
              </a:rPr>
              <a:t>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 const	</a:t>
            </a:r>
            <a:r>
              <a:rPr lang="en-US" sz="2400" dirty="0" smtClean="0">
                <a:latin typeface="Courier New" pitchFamily="49" charset="0"/>
                <a:ea typeface="MS Mincho" charset="-128"/>
              </a:rPr>
              <a:t>	F.val  </a:t>
            </a:r>
            <a:r>
              <a:rPr lang="en-US" sz="2400" dirty="0">
                <a:latin typeface="Courier New" pitchFamily="49" charset="0"/>
                <a:ea typeface="MS Mincho" charset="-128"/>
              </a:rPr>
              <a:t>= C.val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53086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Attribute Grammars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8407400" cy="47244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400" dirty="0">
                <a:ea typeface="MS Mincho" charset="-128"/>
              </a:rPr>
              <a:t>The attribute grammar serves to define the semantics of the input program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70C0"/>
                </a:solidFill>
                <a:ea typeface="MS Mincho" charset="-128"/>
              </a:rPr>
              <a:t>The process of evaluating attributes is called annotation, or DECORATION, of the parse tree</a:t>
            </a:r>
          </a:p>
          <a:p>
            <a:pPr>
              <a:lnSpc>
                <a:spcPct val="110000"/>
              </a:lnSpc>
            </a:pPr>
            <a:r>
              <a:rPr lang="en-US" sz="2400" dirty="0" smtClean="0">
                <a:solidFill>
                  <a:srgbClr val="00B050"/>
                </a:solidFill>
                <a:ea typeface="MS Mincho" charset="-128"/>
              </a:rPr>
              <a:t>The code fragments for the rules are called SEMANTIC FUNCTIONS</a:t>
            </a:r>
          </a:p>
          <a:p>
            <a:pPr>
              <a:lnSpc>
                <a:spcPct val="110000"/>
              </a:lnSpc>
            </a:pPr>
            <a:endParaRPr lang="en-US" sz="2400" dirty="0">
              <a:solidFill>
                <a:srgbClr val="0070C0"/>
              </a:solidFill>
              <a:cs typeface="Times New Roman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026" name="Picture 2" descr="C:\Users\User\Desktop\CSE420\fv\storage_operating_system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6" t="16275" r="-1" b="6667"/>
          <a:stretch/>
        </p:blipFill>
        <p:spPr bwMode="auto">
          <a:xfrm>
            <a:off x="0" y="480551"/>
            <a:ext cx="8686801" cy="607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838200"/>
            <a:ext cx="3810000" cy="1066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Example: 5.2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4038600" cy="4449763"/>
          </a:xfrm>
        </p:spPr>
        <p:txBody>
          <a:bodyPr/>
          <a:lstStyle/>
          <a:p>
            <a:r>
              <a:rPr lang="en-US" dirty="0" smtClean="0"/>
              <a:t>Each of the nodes for the non-terminals has attribute </a:t>
            </a:r>
            <a:r>
              <a:rPr lang="en-US" dirty="0" err="1" smtClean="0">
                <a:solidFill>
                  <a:srgbClr val="7030A0"/>
                </a:solidFill>
              </a:rPr>
              <a:t>val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computed in a bottom-up order, and we see the resulting values associated with each node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050" name="Picture 2" descr="C:\Users\User\Desktop\CSE420\fv\slide_1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t="3268" r="13677"/>
          <a:stretch/>
        </p:blipFill>
        <p:spPr bwMode="auto">
          <a:xfrm>
            <a:off x="4495800" y="609600"/>
            <a:ext cx="4524934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26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382000" cy="512673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Program is lexically well-formed: </a:t>
            </a:r>
          </a:p>
          <a:p>
            <a:pPr lvl="1"/>
            <a:r>
              <a:rPr lang="en-US" sz="2800" dirty="0" smtClean="0"/>
              <a:t>Identifiers have valid names </a:t>
            </a:r>
          </a:p>
          <a:p>
            <a:pPr lvl="1"/>
            <a:r>
              <a:rPr lang="en-US" sz="2800" dirty="0" smtClean="0"/>
              <a:t>Strings are properly terminated </a:t>
            </a:r>
          </a:p>
          <a:p>
            <a:pPr lvl="1"/>
            <a:r>
              <a:rPr lang="en-US" sz="2800" dirty="0" smtClean="0"/>
              <a:t>No stray characters</a:t>
            </a:r>
          </a:p>
          <a:p>
            <a:r>
              <a:rPr lang="en-US" sz="3200" dirty="0" smtClean="0"/>
              <a:t>Program is syntactically well-formed: </a:t>
            </a:r>
          </a:p>
          <a:p>
            <a:pPr lvl="1"/>
            <a:r>
              <a:rPr lang="en-US" sz="2800" dirty="0" smtClean="0"/>
              <a:t>Class declarations have the correct structure</a:t>
            </a:r>
          </a:p>
          <a:p>
            <a:pPr lvl="1"/>
            <a:r>
              <a:rPr lang="en-US" sz="2800" dirty="0" smtClean="0"/>
              <a:t>Expressions are syntactically valid</a:t>
            </a:r>
          </a:p>
          <a:p>
            <a:r>
              <a:rPr lang="en-US" sz="3200" dirty="0" smtClean="0"/>
              <a:t>Does this mean that the program is legal?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406400" y="228600"/>
            <a:ext cx="59944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Evaluating Attributes</a:t>
            </a:r>
          </a:p>
        </p:txBody>
      </p:sp>
      <p:pic>
        <p:nvPicPr>
          <p:cNvPr id="92165" name="Picture 5" descr="Fig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1999" y="1125537"/>
            <a:ext cx="7929879" cy="5732463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8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590" t="10417" b="11459"/>
          <a:stretch/>
        </p:blipFill>
        <p:spPr>
          <a:xfrm>
            <a:off x="337185" y="228600"/>
            <a:ext cx="846963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90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-219" t="6249" r="15080" b="13542"/>
          <a:stretch/>
        </p:blipFill>
        <p:spPr>
          <a:xfrm>
            <a:off x="628650" y="365126"/>
            <a:ext cx="7800975" cy="41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86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66" t="1042" r="9809" b="33333"/>
          <a:stretch/>
        </p:blipFill>
        <p:spPr>
          <a:xfrm>
            <a:off x="212498" y="609600"/>
            <a:ext cx="8719004" cy="3581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6400" y="4927764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www.youtube.com/watch?v=queUceGJqh0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00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375" r="39458" b="14584"/>
          <a:stretch/>
        </p:blipFill>
        <p:spPr>
          <a:xfrm>
            <a:off x="381000" y="365126"/>
            <a:ext cx="7877175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457325" y="6188923"/>
            <a:ext cx="6229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www.youtube.com/watch?v=fmRgKPLEROg&amp;t=106s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013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839200" cy="1676400"/>
          </a:xfrm>
        </p:spPr>
        <p:txBody>
          <a:bodyPr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Syntax Directed Definitions (Cont.)</a:t>
            </a: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380999" y="1600200"/>
            <a:ext cx="8382001" cy="4268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 marR="5080" indent="-287655">
              <a:lnSpc>
                <a:spcPct val="122700"/>
              </a:lnSpc>
              <a:spcBef>
                <a:spcPts val="2105"/>
              </a:spcBef>
              <a:buClr>
                <a:srgbClr val="231F20"/>
              </a:buClr>
              <a:buFont typeface="MS Mincho"/>
              <a:buChar char="•"/>
              <a:tabLst>
                <a:tab pos="300990" algn="l"/>
              </a:tabLst>
            </a:pPr>
            <a:r>
              <a:rPr sz="2400" dirty="0" smtClean="0">
                <a:solidFill>
                  <a:srgbClr val="6532FF"/>
                </a:solidFill>
                <a:cs typeface="Times New Roman"/>
              </a:rPr>
              <a:t>The </a:t>
            </a:r>
            <a:r>
              <a:rPr sz="2400" spc="-10" dirty="0">
                <a:solidFill>
                  <a:srgbClr val="6532FF"/>
                </a:solidFill>
                <a:cs typeface="Times New Roman"/>
              </a:rPr>
              <a:t>value </a:t>
            </a:r>
            <a:r>
              <a:rPr sz="2400" dirty="0">
                <a:solidFill>
                  <a:srgbClr val="6532FF"/>
                </a:solidFill>
                <a:cs typeface="Times New Roman"/>
              </a:rPr>
              <a:t>of </a:t>
            </a:r>
            <a:r>
              <a:rPr sz="2400" spc="5" dirty="0">
                <a:solidFill>
                  <a:srgbClr val="6532FF"/>
                </a:solidFill>
                <a:cs typeface="Times New Roman"/>
              </a:rPr>
              <a:t>an </a:t>
            </a:r>
            <a:r>
              <a:rPr sz="2400" spc="-5" dirty="0">
                <a:solidFill>
                  <a:srgbClr val="6532FF"/>
                </a:solidFill>
                <a:cs typeface="Times New Roman"/>
              </a:rPr>
              <a:t>attribute </a:t>
            </a:r>
            <a:r>
              <a:rPr sz="2400" dirty="0">
                <a:solidFill>
                  <a:srgbClr val="6532FF"/>
                </a:solidFill>
                <a:cs typeface="Times New Roman"/>
              </a:rPr>
              <a:t>of </a:t>
            </a:r>
            <a:r>
              <a:rPr sz="2400" spc="5" dirty="0">
                <a:solidFill>
                  <a:srgbClr val="6532FF"/>
                </a:solidFill>
                <a:cs typeface="Times New Roman"/>
              </a:rPr>
              <a:t>a grammar </a:t>
            </a:r>
            <a:r>
              <a:rPr sz="2400" dirty="0">
                <a:solidFill>
                  <a:srgbClr val="6532FF"/>
                </a:solidFill>
                <a:cs typeface="Times New Roman"/>
              </a:rPr>
              <a:t>symbol at </a:t>
            </a:r>
            <a:r>
              <a:rPr sz="2400" spc="5" dirty="0">
                <a:solidFill>
                  <a:srgbClr val="6532FF"/>
                </a:solidFill>
                <a:cs typeface="Times New Roman"/>
              </a:rPr>
              <a:t>a </a:t>
            </a:r>
            <a:r>
              <a:rPr sz="2400" spc="-20" dirty="0">
                <a:solidFill>
                  <a:srgbClr val="6532FF"/>
                </a:solidFill>
                <a:cs typeface="Times New Roman"/>
              </a:rPr>
              <a:t>given </a:t>
            </a:r>
            <a:r>
              <a:rPr sz="2400" dirty="0">
                <a:solidFill>
                  <a:srgbClr val="6532FF"/>
                </a:solidFill>
                <a:cs typeface="Times New Roman"/>
              </a:rPr>
              <a:t>parse-tree node is  </a:t>
            </a:r>
            <a:r>
              <a:rPr sz="2400" spc="-15" dirty="0">
                <a:solidFill>
                  <a:srgbClr val="6532FF"/>
                </a:solidFill>
                <a:cs typeface="Times New Roman"/>
              </a:rPr>
              <a:t>defined </a:t>
            </a:r>
            <a:r>
              <a:rPr sz="2400" dirty="0">
                <a:solidFill>
                  <a:srgbClr val="6532FF"/>
                </a:solidFill>
                <a:cs typeface="Times New Roman"/>
              </a:rPr>
              <a:t>by </a:t>
            </a:r>
            <a:r>
              <a:rPr sz="2400" spc="5" dirty="0">
                <a:solidFill>
                  <a:srgbClr val="6532FF"/>
                </a:solidFill>
                <a:cs typeface="Times New Roman"/>
              </a:rPr>
              <a:t>a </a:t>
            </a:r>
            <a:r>
              <a:rPr sz="2400" dirty="0">
                <a:solidFill>
                  <a:srgbClr val="6532FF"/>
                </a:solidFill>
                <a:cs typeface="Times New Roman"/>
              </a:rPr>
              <a:t>semantic rule associated with the production used at </a:t>
            </a:r>
            <a:r>
              <a:rPr sz="2400">
                <a:solidFill>
                  <a:srgbClr val="6532FF"/>
                </a:solidFill>
                <a:cs typeface="Times New Roman"/>
              </a:rPr>
              <a:t>that</a:t>
            </a:r>
            <a:r>
              <a:rPr sz="2400" spc="155">
                <a:solidFill>
                  <a:srgbClr val="6532FF"/>
                </a:solidFill>
                <a:cs typeface="Times New Roman"/>
              </a:rPr>
              <a:t> </a:t>
            </a:r>
            <a:r>
              <a:rPr sz="2400" smtClean="0">
                <a:solidFill>
                  <a:srgbClr val="6532FF"/>
                </a:solidFill>
                <a:cs typeface="Times New Roman"/>
              </a:rPr>
              <a:t>node</a:t>
            </a:r>
            <a:endParaRPr sz="2400" dirty="0">
              <a:cs typeface="Times New Roman"/>
            </a:endParaRPr>
          </a:p>
          <a:p>
            <a:pPr marL="300355" indent="-287655">
              <a:lnSpc>
                <a:spcPct val="100000"/>
              </a:lnSpc>
              <a:spcBef>
                <a:spcPts val="1945"/>
              </a:spcBef>
              <a:buFont typeface="MS Mincho"/>
              <a:buChar char="•"/>
              <a:tabLst>
                <a:tab pos="300990" algn="l"/>
              </a:tabLst>
            </a:pPr>
            <a:r>
              <a:rPr sz="2400" spc="-85" dirty="0">
                <a:solidFill>
                  <a:srgbClr val="231F20"/>
                </a:solidFill>
                <a:cs typeface="Times New Roman"/>
              </a:rPr>
              <a:t>We </a:t>
            </a:r>
            <a:r>
              <a:rPr sz="2400" dirty="0">
                <a:solidFill>
                  <a:srgbClr val="231F20"/>
                </a:solidFill>
                <a:cs typeface="Times New Roman"/>
              </a:rPr>
              <a:t>distinguish between </a:t>
            </a:r>
            <a:r>
              <a:rPr sz="2400" spc="-10" dirty="0">
                <a:solidFill>
                  <a:srgbClr val="231F20"/>
                </a:solidFill>
                <a:cs typeface="Times New Roman"/>
              </a:rPr>
              <a:t>two </a:t>
            </a:r>
            <a:r>
              <a:rPr sz="2400" dirty="0">
                <a:solidFill>
                  <a:srgbClr val="231F20"/>
                </a:solidFill>
                <a:cs typeface="Times New Roman"/>
              </a:rPr>
              <a:t>kinds of</a:t>
            </a:r>
            <a:r>
              <a:rPr sz="2400" spc="160" dirty="0">
                <a:solidFill>
                  <a:srgbClr val="231F20"/>
                </a:solidFill>
                <a:cs typeface="Times New Roman"/>
              </a:rPr>
              <a:t> </a:t>
            </a:r>
            <a:r>
              <a:rPr sz="2400" spc="-5" dirty="0">
                <a:solidFill>
                  <a:srgbClr val="231F20"/>
                </a:solidFill>
                <a:cs typeface="Times New Roman"/>
              </a:rPr>
              <a:t>attributes:</a:t>
            </a:r>
            <a:endParaRPr sz="2400" dirty="0">
              <a:cs typeface="Times New Roman"/>
            </a:endParaRPr>
          </a:p>
          <a:p>
            <a:pPr marL="342900" marR="281305" lvl="1">
              <a:spcBef>
                <a:spcPts val="645"/>
              </a:spcBef>
              <a:buClr>
                <a:srgbClr val="231F20"/>
              </a:buClr>
              <a:tabLst>
                <a:tab pos="703580" algn="l"/>
                <a:tab pos="3752215" algn="l"/>
              </a:tabLst>
            </a:pPr>
            <a:r>
              <a:rPr sz="2400" b="1">
                <a:solidFill>
                  <a:srgbClr val="FF0000"/>
                </a:solidFill>
                <a:cs typeface="Times New Roman"/>
              </a:rPr>
              <a:t>Synthesized </a:t>
            </a:r>
            <a:r>
              <a:rPr sz="2400" b="1" spc="-5" smtClean="0">
                <a:solidFill>
                  <a:srgbClr val="FF0000"/>
                </a:solidFill>
                <a:cs typeface="Times New Roman"/>
              </a:rPr>
              <a:t>Attributes</a:t>
            </a:r>
            <a:r>
              <a:rPr lang="en-US" sz="2400" b="1" spc="-5" dirty="0" smtClean="0">
                <a:solidFill>
                  <a:srgbClr val="FF0000"/>
                </a:solidFill>
                <a:cs typeface="Times New Roman"/>
              </a:rPr>
              <a:t>:</a:t>
            </a:r>
            <a:r>
              <a:rPr lang="en-US" sz="2400" b="1" spc="-5" dirty="0">
                <a:solidFill>
                  <a:srgbClr val="FF0000"/>
                </a:solidFill>
                <a:cs typeface="Times New Roman"/>
              </a:rPr>
              <a:t> </a:t>
            </a:r>
            <a:r>
              <a:rPr lang="en-US" sz="2400" b="1" spc="-5" dirty="0" smtClean="0">
                <a:solidFill>
                  <a:srgbClr val="FF0000"/>
                </a:solidFill>
                <a:cs typeface="Times New Roman"/>
              </a:rPr>
              <a:t> </a:t>
            </a:r>
            <a:r>
              <a:rPr lang="en-US" sz="2400" dirty="0"/>
              <a:t>A synthesized attribute at node N is defined only in terms of attribute values of children of N and at N </a:t>
            </a:r>
            <a:r>
              <a:rPr lang="en-US" sz="2400" dirty="0" smtClean="0"/>
              <a:t>itself</a:t>
            </a:r>
            <a:endParaRPr sz="2400" dirty="0">
              <a:cs typeface="Times New Roman"/>
            </a:endParaRPr>
          </a:p>
          <a:p>
            <a:pPr lvl="1"/>
            <a:r>
              <a:rPr sz="2400" b="1">
                <a:solidFill>
                  <a:srgbClr val="FF0000"/>
                </a:solidFill>
                <a:cs typeface="Times New Roman"/>
              </a:rPr>
              <a:t>Inherited  </a:t>
            </a:r>
            <a:r>
              <a:rPr sz="2400" b="1" spc="-5" smtClean="0">
                <a:solidFill>
                  <a:srgbClr val="FF0000"/>
                </a:solidFill>
                <a:cs typeface="Times New Roman"/>
              </a:rPr>
              <a:t>Attributes</a:t>
            </a:r>
            <a:r>
              <a:rPr lang="en-US" sz="2400" b="1" spc="-5" dirty="0" smtClean="0">
                <a:solidFill>
                  <a:srgbClr val="FF0000"/>
                </a:solidFill>
                <a:cs typeface="Times New Roman"/>
              </a:rPr>
              <a:t>:  </a:t>
            </a:r>
            <a:r>
              <a:rPr lang="en-US" sz="2400" dirty="0" smtClean="0"/>
              <a:t>An </a:t>
            </a:r>
            <a:r>
              <a:rPr lang="en-US" sz="2400" dirty="0"/>
              <a:t>inherited attribute at node N is </a:t>
            </a:r>
            <a:r>
              <a:rPr lang="en-US" sz="2400" dirty="0" smtClean="0"/>
              <a:t>defined only </a:t>
            </a:r>
            <a:r>
              <a:rPr lang="en-US" sz="2400" dirty="0"/>
              <a:t>in terms of attribute values at </a:t>
            </a:r>
            <a:r>
              <a:rPr lang="en-US" sz="2400" dirty="0" smtClean="0"/>
              <a:t> parent of N, </a:t>
            </a:r>
            <a:r>
              <a:rPr lang="en-US" sz="2400" dirty="0"/>
              <a:t>N itself </a:t>
            </a:r>
            <a:r>
              <a:rPr lang="en-US" sz="2400" dirty="0" smtClean="0"/>
              <a:t>and siblings of N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>
            <a:noAutofit/>
          </a:bodyPr>
          <a:lstStyle/>
          <a:p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Inherited and Synthesized Attributes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534400" cy="5638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</a:t>
            </a:r>
            <a:r>
              <a:rPr lang="en-US" sz="2400" dirty="0" smtClean="0">
                <a:solidFill>
                  <a:srgbClr val="00B050"/>
                </a:solidFill>
              </a:rPr>
              <a:t>synthesized attribute </a:t>
            </a:r>
            <a:r>
              <a:rPr lang="en-US" sz="2400" dirty="0" smtClean="0"/>
              <a:t>for a non-terminal </a:t>
            </a:r>
            <a:r>
              <a:rPr lang="en-US" sz="2400" b="1" i="1" dirty="0" smtClean="0"/>
              <a:t>A </a:t>
            </a:r>
            <a:r>
              <a:rPr lang="en-US" sz="2400" dirty="0" smtClean="0"/>
              <a:t>at a parse-tree node N is defined by</a:t>
            </a:r>
          </a:p>
          <a:p>
            <a:pPr lvl="1"/>
            <a:r>
              <a:rPr lang="en-US" sz="2400" dirty="0" smtClean="0">
                <a:solidFill>
                  <a:srgbClr val="7030A0"/>
                </a:solidFill>
              </a:rPr>
              <a:t>a semantic rule associated with the production at N</a:t>
            </a:r>
          </a:p>
          <a:p>
            <a:pPr lvl="1"/>
            <a:r>
              <a:rPr lang="en-US" sz="2400" dirty="0" smtClean="0">
                <a:solidFill>
                  <a:srgbClr val="7030A0"/>
                </a:solidFill>
              </a:rPr>
              <a:t> Note that the production must have A as its head</a:t>
            </a:r>
          </a:p>
          <a:p>
            <a:pPr lvl="1">
              <a:buNone/>
            </a:pPr>
            <a:endParaRPr lang="en-US" sz="2400" dirty="0" smtClean="0">
              <a:solidFill>
                <a:srgbClr val="7030A0"/>
              </a:solidFill>
            </a:endParaRPr>
          </a:p>
          <a:p>
            <a:r>
              <a:rPr lang="en-US" sz="2400" i="1" dirty="0" smtClean="0"/>
              <a:t>A synthesized attribute at node N is defined only in terms of attribute values at the </a:t>
            </a:r>
            <a:r>
              <a:rPr lang="en-US" sz="2400" i="1" dirty="0" smtClean="0">
                <a:solidFill>
                  <a:srgbClr val="00B050"/>
                </a:solidFill>
              </a:rPr>
              <a:t>children of N and at N itself</a:t>
            </a:r>
          </a:p>
          <a:p>
            <a:endParaRPr lang="en-US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" y="381000"/>
            <a:ext cx="9144000" cy="1066800"/>
          </a:xfrm>
        </p:spPr>
        <p:txBody>
          <a:bodyPr>
            <a:noAutofit/>
          </a:bodyPr>
          <a:lstStyle/>
          <a:p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Inherited and Synthesized Attributes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534400" cy="54864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i="1" dirty="0" smtClean="0"/>
          </a:p>
          <a:p>
            <a:r>
              <a:rPr lang="en-US" sz="2400" dirty="0" smtClean="0"/>
              <a:t>An </a:t>
            </a:r>
            <a:r>
              <a:rPr lang="en-US" sz="2400" dirty="0" smtClean="0">
                <a:solidFill>
                  <a:srgbClr val="00B050"/>
                </a:solidFill>
              </a:rPr>
              <a:t>inherited attribute </a:t>
            </a:r>
            <a:r>
              <a:rPr lang="en-US" sz="2400" dirty="0" smtClean="0"/>
              <a:t>for a non-terminal B at a parse-tree node N is defined by</a:t>
            </a:r>
          </a:p>
          <a:p>
            <a:pPr lvl="1"/>
            <a:r>
              <a:rPr lang="en-US" sz="2400" dirty="0" smtClean="0">
                <a:solidFill>
                  <a:srgbClr val="7030A0"/>
                </a:solidFill>
              </a:rPr>
              <a:t>A semantic rule associated with the production at the parent of N</a:t>
            </a:r>
          </a:p>
          <a:p>
            <a:pPr lvl="1"/>
            <a:r>
              <a:rPr lang="en-US" sz="2400" dirty="0" smtClean="0">
                <a:solidFill>
                  <a:srgbClr val="7030A0"/>
                </a:solidFill>
              </a:rPr>
              <a:t>Note that the production must have B as a symbol in its body</a:t>
            </a:r>
          </a:p>
          <a:p>
            <a:r>
              <a:rPr lang="en-US" sz="2400" i="1" dirty="0" smtClean="0"/>
              <a:t>An inherited attribute at node N is defined only in terms of attribute values at </a:t>
            </a:r>
            <a:r>
              <a:rPr lang="en-US" sz="2400" i="1" dirty="0" smtClean="0">
                <a:solidFill>
                  <a:schemeClr val="accent6">
                    <a:lumMod val="50000"/>
                  </a:schemeClr>
                </a:solidFill>
              </a:rPr>
              <a:t>parent of N, N itself and siblings of N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54864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Terminals can have synthesized attributes, which are given to it by the </a:t>
            </a:r>
            <a:r>
              <a:rPr lang="en-US" sz="2400" dirty="0" err="1" smtClean="0">
                <a:solidFill>
                  <a:srgbClr val="00B050"/>
                </a:solidFill>
              </a:rPr>
              <a:t>lexer</a:t>
            </a:r>
            <a:r>
              <a:rPr lang="en-US" sz="2400" dirty="0" smtClean="0"/>
              <a:t> (not the parser)</a:t>
            </a:r>
          </a:p>
          <a:p>
            <a:endParaRPr lang="en-US" sz="2400" dirty="0" smtClean="0"/>
          </a:p>
          <a:p>
            <a:r>
              <a:rPr lang="en-US" sz="2400" dirty="0" smtClean="0"/>
              <a:t>There are </a:t>
            </a:r>
            <a:r>
              <a:rPr lang="en-US" sz="2400" dirty="0" smtClean="0">
                <a:solidFill>
                  <a:srgbClr val="00B050"/>
                </a:solidFill>
              </a:rPr>
              <a:t>no rules in an SDD </a:t>
            </a:r>
            <a:r>
              <a:rPr lang="en-US" sz="2400" dirty="0" smtClean="0"/>
              <a:t>giving values to attributes for terminals 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Terminals do not have inherited attributes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A non-terminal can have both inherited and synthesized attributes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8600"/>
            <a:ext cx="9144000" cy="1066800"/>
          </a:xfrm>
          <a:prstGeom prst="rect">
            <a:avLst/>
          </a:prstGeom>
        </p:spPr>
        <p:txBody>
          <a:bodyPr vert="horz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50" normalizeH="0" baseline="0" noProof="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Arial"/>
                <a:ea typeface="+mj-ea"/>
                <a:cs typeface="Arial"/>
              </a:rPr>
              <a:t>Inherited and Synthesized Attributes</a:t>
            </a:r>
            <a:endParaRPr kumimoji="0" lang="en-US" sz="3600" b="1" i="0" u="none" strike="noStrike" kern="1200" cap="none" spc="50" normalizeH="0" baseline="0" noProof="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763000" cy="1066800"/>
          </a:xfrm>
        </p:spPr>
        <p:txBody>
          <a:bodyPr>
            <a:noAutofit/>
          </a:bodyPr>
          <a:lstStyle/>
          <a:p>
            <a:r>
              <a:rPr 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Evaluating an SDD at the Nodes of a Parse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458200" cy="5029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Parse tree helps us to visualize the translation specified by </a:t>
            </a:r>
            <a:r>
              <a:rPr lang="en-US" sz="2400" dirty="0" smtClean="0"/>
              <a:t>SDD 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The </a:t>
            </a:r>
            <a:r>
              <a:rPr lang="en-US" sz="2400" dirty="0"/>
              <a:t>rules of an SDD </a:t>
            </a:r>
            <a:r>
              <a:rPr lang="en-US" sz="2400" dirty="0" smtClean="0"/>
              <a:t>are applied </a:t>
            </a:r>
            <a:r>
              <a:rPr lang="en-US" sz="2400" dirty="0"/>
              <a:t>by </a:t>
            </a:r>
            <a:r>
              <a:rPr lang="en-US" sz="2400" dirty="0" smtClean="0"/>
              <a:t>first constructing </a:t>
            </a:r>
            <a:r>
              <a:rPr lang="en-US" sz="2400" dirty="0"/>
              <a:t>a parse </a:t>
            </a:r>
            <a:r>
              <a:rPr lang="en-US" sz="2400" dirty="0" smtClean="0"/>
              <a:t>tree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then </a:t>
            </a:r>
            <a:r>
              <a:rPr lang="en-US" sz="2400" dirty="0">
                <a:solidFill>
                  <a:srgbClr val="FF0000"/>
                </a:solidFill>
              </a:rPr>
              <a:t>using the rules to evaluate all of </a:t>
            </a:r>
            <a:r>
              <a:rPr lang="en-US" sz="2400" dirty="0" smtClean="0">
                <a:solidFill>
                  <a:srgbClr val="FF0000"/>
                </a:solidFill>
              </a:rPr>
              <a:t>the attributes </a:t>
            </a:r>
            <a:r>
              <a:rPr lang="en-US" sz="2400" dirty="0">
                <a:solidFill>
                  <a:srgbClr val="FF0000"/>
                </a:solidFill>
              </a:rPr>
              <a:t>at each of the nodes of the parse </a:t>
            </a:r>
            <a:r>
              <a:rPr lang="en-US" sz="2400" dirty="0" smtClean="0">
                <a:solidFill>
                  <a:srgbClr val="FF0000"/>
                </a:solidFill>
              </a:rPr>
              <a:t>tree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A </a:t>
            </a:r>
            <a:r>
              <a:rPr lang="en-US" sz="2400" dirty="0"/>
              <a:t>parse tree, showing the value(s) of </a:t>
            </a:r>
            <a:r>
              <a:rPr lang="en-US" sz="2400" dirty="0" smtClean="0"/>
              <a:t>its attribute(s</a:t>
            </a:r>
            <a:r>
              <a:rPr lang="en-US" sz="2400" dirty="0"/>
              <a:t>) is called an </a:t>
            </a:r>
            <a:r>
              <a:rPr lang="en-US" sz="2400" b="1" dirty="0">
                <a:solidFill>
                  <a:srgbClr val="0070C0"/>
                </a:solidFill>
              </a:rPr>
              <a:t>annotated parse </a:t>
            </a:r>
            <a:r>
              <a:rPr lang="en-US" sz="2400" b="1" dirty="0" smtClean="0">
                <a:solidFill>
                  <a:srgbClr val="0070C0"/>
                </a:solidFill>
              </a:rPr>
              <a:t>tree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0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163" y="857250"/>
            <a:ext cx="8829675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1066800"/>
          </a:xfrm>
        </p:spPr>
        <p:txBody>
          <a:bodyPr>
            <a:noAutofit/>
          </a:bodyPr>
          <a:lstStyle/>
          <a:p>
            <a:r>
              <a:rPr 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Evaluating an SDD at the Nodes of a Parse Tree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68" y="1295399"/>
            <a:ext cx="4655968" cy="221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592286"/>
            <a:ext cx="5502890" cy="3037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0" y="283106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Annotated parse tree: 3*5 + 4 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4038600"/>
            <a:ext cx="3352800" cy="14773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synthesized attributes</a:t>
            </a:r>
            <a:r>
              <a:rPr lang="en-US" dirty="0"/>
              <a:t>, we can evaluate attributes in any </a:t>
            </a:r>
            <a:r>
              <a:rPr lang="en-US" dirty="0">
                <a:solidFill>
                  <a:srgbClr val="FF0000"/>
                </a:solidFill>
              </a:rPr>
              <a:t>bottom-up </a:t>
            </a:r>
            <a:r>
              <a:rPr lang="en-US" dirty="0" smtClean="0">
                <a:solidFill>
                  <a:srgbClr val="FF0000"/>
                </a:solidFill>
              </a:rPr>
              <a:t>order</a:t>
            </a:r>
            <a:r>
              <a:rPr lang="en-US" dirty="0" smtClean="0"/>
              <a:t>, such as that </a:t>
            </a:r>
            <a:r>
              <a:rPr lang="en-US" dirty="0"/>
              <a:t>of a </a:t>
            </a:r>
            <a:r>
              <a:rPr lang="en-US" dirty="0" err="1">
                <a:solidFill>
                  <a:srgbClr val="FF0000"/>
                </a:solidFill>
              </a:rPr>
              <a:t>postorder</a:t>
            </a:r>
            <a:r>
              <a:rPr lang="en-US" dirty="0"/>
              <a:t> traversal of the parse </a:t>
            </a:r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8" name="Snip Diagonal Corner Rectangle 7"/>
          <p:cNvSpPr/>
          <p:nvPr/>
        </p:nvSpPr>
        <p:spPr>
          <a:xfrm>
            <a:off x="5867400" y="1219200"/>
            <a:ext cx="2667000" cy="685800"/>
          </a:xfrm>
          <a:prstGeom prst="snip2Diag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i="1" dirty="0" err="1" smtClean="0"/>
              <a:t>val</a:t>
            </a:r>
            <a:r>
              <a:rPr lang="en-US" i="1" dirty="0" smtClean="0"/>
              <a:t> </a:t>
            </a:r>
            <a:r>
              <a:rPr lang="en-US" dirty="0" smtClean="0"/>
              <a:t>and</a:t>
            </a:r>
            <a:r>
              <a:rPr lang="en-US" i="1" dirty="0" smtClean="0"/>
              <a:t> </a:t>
            </a:r>
            <a:r>
              <a:rPr lang="en-US" b="1" i="1" dirty="0" err="1" smtClean="0"/>
              <a:t>lexval</a:t>
            </a:r>
            <a:r>
              <a:rPr lang="en-US" i="1" dirty="0" smtClean="0"/>
              <a:t> </a:t>
            </a:r>
            <a:r>
              <a:rPr lang="en-US" dirty="0" smtClean="0"/>
              <a:t>are synthesized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3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9067800" cy="990600"/>
          </a:xfrm>
        </p:spPr>
        <p:txBody>
          <a:bodyPr>
            <a:noAutofit/>
          </a:bodyPr>
          <a:lstStyle/>
          <a:p>
            <a:r>
              <a:rPr 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Evaluating an SDD at the Nodes of a Parse Tree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" y="1600200"/>
            <a:ext cx="4642832" cy="2133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9" y="3352800"/>
            <a:ext cx="5070207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8600" y="4267200"/>
            <a:ext cx="3505200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An SDD with both inherited and synthesized attributes </a:t>
            </a:r>
            <a:r>
              <a:rPr lang="en-US" b="1" dirty="0">
                <a:solidFill>
                  <a:srgbClr val="FF0000"/>
                </a:solidFill>
              </a:rPr>
              <a:t>does not ensure any </a:t>
            </a:r>
            <a:r>
              <a:rPr lang="en-US" b="1" dirty="0" smtClean="0">
                <a:solidFill>
                  <a:srgbClr val="FF0000"/>
                </a:solidFill>
              </a:rPr>
              <a:t>guaranteed order</a:t>
            </a:r>
            <a:r>
              <a:rPr lang="en-US" dirty="0"/>
              <a:t>; even it may not have an order at </a:t>
            </a:r>
            <a:r>
              <a:rPr lang="en-US" dirty="0" smtClean="0"/>
              <a:t>all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18288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Show how semantic rules are used in an </a:t>
            </a:r>
            <a:r>
              <a:rPr lang="en-US" b="1" dirty="0">
                <a:solidFill>
                  <a:srgbClr val="FF0000"/>
                </a:solidFill>
              </a:rPr>
              <a:t>a</a:t>
            </a:r>
            <a:r>
              <a:rPr lang="en-US" b="1" dirty="0" smtClean="0">
                <a:solidFill>
                  <a:srgbClr val="FF0000"/>
                </a:solidFill>
              </a:rPr>
              <a:t>nnotated parse tree: 3*5 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8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2448"/>
            <a:ext cx="8229600" cy="1066800"/>
          </a:xfrm>
        </p:spPr>
        <p:txBody>
          <a:bodyPr/>
          <a:lstStyle/>
          <a:p>
            <a:r>
              <a:rPr lang="en-US" b="1" dirty="0"/>
              <a:t>S-Attributed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>
            <a:no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An SDD is </a:t>
            </a:r>
            <a:r>
              <a:rPr lang="en-US" sz="2400" i="1" dirty="0" smtClean="0"/>
              <a:t>S-attributed </a:t>
            </a:r>
            <a:r>
              <a:rPr lang="en-US" sz="2400" i="1" dirty="0" smtClean="0">
                <a:solidFill>
                  <a:srgbClr val="00B050"/>
                </a:solidFill>
              </a:rPr>
              <a:t>if every attribute is synthesized</a:t>
            </a:r>
            <a:endParaRPr lang="en-US" sz="2400" i="1" dirty="0" smtClean="0"/>
          </a:p>
          <a:p>
            <a:r>
              <a:rPr lang="en-US" sz="2400" i="1" dirty="0" smtClean="0"/>
              <a:t>Attributes of an S-attributed </a:t>
            </a:r>
            <a:r>
              <a:rPr lang="en-US" sz="2400" dirty="0" smtClean="0"/>
              <a:t>SDD can be evaluated in </a:t>
            </a:r>
            <a:r>
              <a:rPr lang="en-US" sz="2400" dirty="0" smtClean="0">
                <a:solidFill>
                  <a:srgbClr val="00B050"/>
                </a:solidFill>
              </a:rPr>
              <a:t>bottom-up order </a:t>
            </a:r>
            <a:r>
              <a:rPr lang="en-US" sz="2400" dirty="0" smtClean="0"/>
              <a:t>of the nodes of parse tree</a:t>
            </a:r>
          </a:p>
          <a:p>
            <a:r>
              <a:rPr lang="en-US" sz="2400" dirty="0" smtClean="0"/>
              <a:t>Evaluation is simple using </a:t>
            </a:r>
            <a:r>
              <a:rPr lang="en-US" sz="2400" dirty="0" smtClean="0">
                <a:solidFill>
                  <a:srgbClr val="FF0000"/>
                </a:solidFill>
              </a:rPr>
              <a:t>post-order traversal</a:t>
            </a:r>
            <a:endParaRPr lang="en-US" sz="2400" dirty="0" smtClean="0"/>
          </a:p>
          <a:p>
            <a:r>
              <a:rPr lang="en-US" sz="2400" dirty="0"/>
              <a:t>A syntax directed translation that uses synthesized attributes exclusively is said to be a S-attributed </a:t>
            </a:r>
            <a:r>
              <a:rPr lang="en-US" sz="2400" dirty="0" smtClean="0"/>
              <a:t>definition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A parse tree for a S-attributed definition can be annotated by evaluating the semantic rules for the attributes at each node, bottom up from leaves to the </a:t>
            </a:r>
            <a:r>
              <a:rPr lang="en-US" sz="2400" dirty="0" smtClean="0"/>
              <a:t>root</a:t>
            </a:r>
            <a:endParaRPr lang="en-US" sz="2400" dirty="0"/>
          </a:p>
          <a:p>
            <a:endParaRPr lang="en-US" sz="2400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1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1143000"/>
          </a:xfrm>
        </p:spPr>
        <p:txBody>
          <a:bodyPr/>
          <a:lstStyle/>
          <a:p>
            <a:r>
              <a:rPr lang="en-US" b="1" dirty="0" smtClean="0"/>
              <a:t>L-Attributed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458200" cy="5943600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endParaRPr lang="en-US" dirty="0" smtClean="0"/>
          </a:p>
          <a:p>
            <a:r>
              <a:rPr lang="en-US" sz="2400" dirty="0" smtClean="0">
                <a:latin typeface="Cambria" pitchFamily="18" charset="0"/>
              </a:rPr>
              <a:t>Each attribute must be either</a:t>
            </a:r>
          </a:p>
          <a:p>
            <a:pPr lvl="1"/>
            <a:r>
              <a:rPr lang="en-US" sz="2800" dirty="0" smtClean="0">
                <a:solidFill>
                  <a:srgbClr val="0070C0"/>
                </a:solidFill>
                <a:latin typeface="Cambria" pitchFamily="18" charset="0"/>
              </a:rPr>
              <a:t>Synthesized, or</a:t>
            </a:r>
          </a:p>
          <a:p>
            <a:pPr lvl="1"/>
            <a:r>
              <a:rPr lang="en-US" sz="2800" dirty="0" smtClean="0">
                <a:solidFill>
                  <a:srgbClr val="0070C0"/>
                </a:solidFill>
                <a:latin typeface="Cambria" pitchFamily="18" charset="0"/>
              </a:rPr>
              <a:t>Inherited, but with the rules limited as follows:</a:t>
            </a:r>
          </a:p>
          <a:p>
            <a:endParaRPr lang="en-US" sz="2400" dirty="0" smtClean="0">
              <a:latin typeface="Cambria" pitchFamily="18" charset="0"/>
            </a:endParaRPr>
          </a:p>
          <a:p>
            <a:pPr>
              <a:buNone/>
            </a:pPr>
            <a:r>
              <a:rPr lang="en-US" sz="2400" dirty="0" smtClean="0">
                <a:latin typeface="Cambria" pitchFamily="18" charset="0"/>
              </a:rPr>
              <a:t>   Suppose that there is a production </a:t>
            </a:r>
            <a:r>
              <a:rPr lang="en-US" sz="2400" dirty="0" smtClean="0">
                <a:solidFill>
                  <a:srgbClr val="7030A0"/>
                </a:solidFill>
                <a:latin typeface="Cambria" pitchFamily="18" charset="0"/>
              </a:rPr>
              <a:t>A    X</a:t>
            </a:r>
            <a:r>
              <a:rPr lang="en-US" sz="2400" baseline="-25000" dirty="0" smtClean="0">
                <a:solidFill>
                  <a:srgbClr val="7030A0"/>
                </a:solidFill>
                <a:latin typeface="Cambria" pitchFamily="18" charset="0"/>
              </a:rPr>
              <a:t>1</a:t>
            </a:r>
            <a:r>
              <a:rPr lang="en-US" sz="2400" dirty="0" smtClean="0">
                <a:solidFill>
                  <a:srgbClr val="7030A0"/>
                </a:solidFill>
                <a:latin typeface="Cambria" pitchFamily="18" charset="0"/>
              </a:rPr>
              <a:t> X</a:t>
            </a:r>
            <a:r>
              <a:rPr lang="en-US" sz="2400" baseline="-25000" dirty="0" smtClean="0">
                <a:solidFill>
                  <a:srgbClr val="7030A0"/>
                </a:solidFill>
                <a:latin typeface="Cambria" pitchFamily="18" charset="0"/>
              </a:rPr>
              <a:t>2</a:t>
            </a:r>
            <a:r>
              <a:rPr lang="en-US" sz="2400" dirty="0" smtClean="0">
                <a:solidFill>
                  <a:srgbClr val="7030A0"/>
                </a:solidFill>
                <a:latin typeface="Cambria" pitchFamily="18" charset="0"/>
              </a:rPr>
              <a:t> … </a:t>
            </a:r>
            <a:r>
              <a:rPr lang="en-US" sz="2400" dirty="0" err="1" smtClean="0">
                <a:solidFill>
                  <a:srgbClr val="7030A0"/>
                </a:solidFill>
                <a:latin typeface="Cambria" pitchFamily="18" charset="0"/>
              </a:rPr>
              <a:t>X</a:t>
            </a:r>
            <a:r>
              <a:rPr lang="en-US" sz="2400" baseline="-25000" dirty="0" err="1" smtClean="0">
                <a:solidFill>
                  <a:srgbClr val="7030A0"/>
                </a:solidFill>
                <a:latin typeface="Cambria" pitchFamily="18" charset="0"/>
              </a:rPr>
              <a:t>n</a:t>
            </a:r>
            <a:r>
              <a:rPr lang="en-US" sz="2400" dirty="0" smtClean="0">
                <a:latin typeface="Cambria" pitchFamily="18" charset="0"/>
              </a:rPr>
              <a:t>, there is an inherited attribute </a:t>
            </a:r>
            <a:r>
              <a:rPr lang="en-US" sz="2400" dirty="0" err="1" smtClean="0">
                <a:latin typeface="Cambria" pitchFamily="18" charset="0"/>
              </a:rPr>
              <a:t>X</a:t>
            </a:r>
            <a:r>
              <a:rPr lang="en-US" sz="2400" baseline="-25000" dirty="0" err="1" smtClean="0">
                <a:latin typeface="Cambria" pitchFamily="18" charset="0"/>
              </a:rPr>
              <a:t>i</a:t>
            </a:r>
            <a:r>
              <a:rPr lang="en-US" sz="2400" dirty="0" err="1" smtClean="0">
                <a:latin typeface="Cambria" pitchFamily="18" charset="0"/>
              </a:rPr>
              <a:t>.a</a:t>
            </a:r>
            <a:r>
              <a:rPr lang="en-US" sz="2400" dirty="0" smtClean="0">
                <a:latin typeface="Cambria" pitchFamily="18" charset="0"/>
              </a:rPr>
              <a:t> computed by a rule associated with this production, Then the rule may use only:</a:t>
            </a:r>
          </a:p>
          <a:p>
            <a:pPr>
              <a:buNone/>
            </a:pPr>
            <a:endParaRPr lang="en-US" sz="2400" dirty="0" smtClean="0">
              <a:latin typeface="Cambria" pitchFamily="18" charset="0"/>
            </a:endParaRPr>
          </a:p>
          <a:p>
            <a:r>
              <a:rPr lang="en-US" sz="2400" dirty="0" smtClean="0">
                <a:latin typeface="Cambria" pitchFamily="18" charset="0"/>
              </a:rPr>
              <a:t>Inherited attributes associated with the head </a:t>
            </a:r>
            <a:r>
              <a:rPr lang="en-US" sz="2400" i="1" dirty="0" smtClean="0">
                <a:latin typeface="Cambria" pitchFamily="18" charset="0"/>
              </a:rPr>
              <a:t>A</a:t>
            </a:r>
          </a:p>
          <a:p>
            <a:pPr>
              <a:buNone/>
            </a:pPr>
            <a:endParaRPr lang="en-US" sz="2400" i="1" dirty="0" smtClean="0">
              <a:latin typeface="Cambria" pitchFamily="18" charset="0"/>
            </a:endParaRPr>
          </a:p>
          <a:p>
            <a:r>
              <a:rPr lang="en-US" sz="2400" dirty="0" smtClean="0">
                <a:latin typeface="Cambria" pitchFamily="18" charset="0"/>
              </a:rPr>
              <a:t>Either inherited or synthesized attributes associated with the occurrences of symbols </a:t>
            </a:r>
            <a:r>
              <a:rPr lang="en-US" sz="2400" i="1" dirty="0" smtClean="0">
                <a:solidFill>
                  <a:srgbClr val="7030A0"/>
                </a:solidFill>
                <a:latin typeface="Cambria" pitchFamily="18" charset="0"/>
              </a:rPr>
              <a:t>X</a:t>
            </a:r>
            <a:r>
              <a:rPr lang="en-US" sz="2400" i="1" baseline="-25000" dirty="0" smtClean="0">
                <a:solidFill>
                  <a:srgbClr val="7030A0"/>
                </a:solidFill>
                <a:latin typeface="Cambria" pitchFamily="18" charset="0"/>
              </a:rPr>
              <a:t>1</a:t>
            </a:r>
            <a:r>
              <a:rPr lang="en-US" sz="2400" i="1" dirty="0" smtClean="0">
                <a:solidFill>
                  <a:srgbClr val="7030A0"/>
                </a:solidFill>
                <a:latin typeface="Cambria" pitchFamily="18" charset="0"/>
              </a:rPr>
              <a:t> X</a:t>
            </a:r>
            <a:r>
              <a:rPr lang="en-US" sz="2400" i="1" baseline="-25000" dirty="0" smtClean="0">
                <a:solidFill>
                  <a:srgbClr val="7030A0"/>
                </a:solidFill>
                <a:latin typeface="Cambria" pitchFamily="18" charset="0"/>
              </a:rPr>
              <a:t>2</a:t>
            </a:r>
            <a:r>
              <a:rPr lang="en-US" sz="2400" i="1" dirty="0" smtClean="0">
                <a:solidFill>
                  <a:srgbClr val="7030A0"/>
                </a:solidFill>
                <a:latin typeface="Cambria" pitchFamily="18" charset="0"/>
              </a:rPr>
              <a:t> … X</a:t>
            </a:r>
            <a:r>
              <a:rPr lang="en-US" sz="2400" i="1" baseline="-25000" dirty="0" smtClean="0">
                <a:solidFill>
                  <a:srgbClr val="7030A0"/>
                </a:solidFill>
                <a:latin typeface="Cambria" pitchFamily="18" charset="0"/>
              </a:rPr>
              <a:t>i-1 </a:t>
            </a:r>
            <a:r>
              <a:rPr lang="en-US" sz="2400" i="1" dirty="0" smtClean="0">
                <a:latin typeface="Cambria" pitchFamily="18" charset="0"/>
              </a:rPr>
              <a:t>located to the left of X</a:t>
            </a:r>
            <a:r>
              <a:rPr lang="en-US" sz="2400" i="1" baseline="-25000" dirty="0" smtClean="0">
                <a:latin typeface="Cambria" pitchFamily="18" charset="0"/>
              </a:rPr>
              <a:t>i</a:t>
            </a:r>
          </a:p>
          <a:p>
            <a:endParaRPr lang="en-US" sz="2400" i="1" baseline="-25000" dirty="0" smtClean="0">
              <a:latin typeface="Cambria" pitchFamily="18" charset="0"/>
            </a:endParaRPr>
          </a:p>
          <a:p>
            <a:r>
              <a:rPr lang="en-US" sz="2400" dirty="0" smtClean="0">
                <a:latin typeface="Cambria" pitchFamily="18" charset="0"/>
              </a:rPr>
              <a:t>Inherited or synthesized attributes associated with this occurrence of X</a:t>
            </a:r>
            <a:r>
              <a:rPr lang="en-US" sz="2400" baseline="-25000" dirty="0" smtClean="0">
                <a:latin typeface="Cambria" pitchFamily="18" charset="0"/>
              </a:rPr>
              <a:t>i</a:t>
            </a:r>
            <a:r>
              <a:rPr lang="en-US" sz="2400" dirty="0" smtClean="0">
                <a:latin typeface="Cambria" pitchFamily="18" charset="0"/>
              </a:rPr>
              <a:t> itself, but only in such a way that there are no cycles in a dependency graph formed by the attributes of this X</a:t>
            </a:r>
            <a:r>
              <a:rPr lang="en-US" sz="2400" baseline="-25000" dirty="0" smtClean="0">
                <a:latin typeface="Cambria" pitchFamily="18" charset="0"/>
              </a:rPr>
              <a:t>i</a:t>
            </a:r>
            <a:endParaRPr lang="en-US" sz="2400" dirty="0">
              <a:latin typeface="Cambri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953000" y="2895600"/>
            <a:ext cx="228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7292" r="6076" b="8333"/>
          <a:stretch/>
        </p:blipFill>
        <p:spPr>
          <a:xfrm>
            <a:off x="23884" y="353753"/>
            <a:ext cx="9052278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381000" y="5068747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www.youtube.com/watch?v=rdnAJBoFKOw&amp;t=770s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5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833" t="11459" r="13689" b="12500"/>
          <a:stretch/>
        </p:blipFill>
        <p:spPr>
          <a:xfrm>
            <a:off x="457200" y="228600"/>
            <a:ext cx="8229600" cy="44832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147419"/>
            <a:ext cx="7696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www.youtube.com/watch?v=rdnAJBoFKOw&amp;t=770s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77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8229600" cy="1066800"/>
          </a:xfrm>
        </p:spPr>
        <p:txBody>
          <a:bodyPr>
            <a:noAutofit/>
          </a:bodyPr>
          <a:lstStyle/>
          <a:p>
            <a:r>
              <a:rPr lang="en-US" sz="36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Evaluating an SDD at the Nodes of a Parse Tree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09800"/>
            <a:ext cx="5838825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2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066800"/>
          </a:xfrm>
        </p:spPr>
        <p:txBody>
          <a:bodyPr/>
          <a:lstStyle/>
          <a:p>
            <a:r>
              <a:rPr lang="en-US" b="1" dirty="0" smtClean="0"/>
              <a:t>L-Attributed Definitions-Example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828800"/>
            <a:ext cx="586153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3614738"/>
            <a:ext cx="5707181" cy="103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295400"/>
          </a:xfrm>
        </p:spPr>
        <p:txBody>
          <a:bodyPr/>
          <a:lstStyle/>
          <a:p>
            <a:r>
              <a:rPr lang="en-US" b="1" dirty="0"/>
              <a:t>Evaluation Orders for SDD's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6" y="1676400"/>
            <a:ext cx="8958943" cy="4953000"/>
          </a:xfrm>
        </p:spPr>
        <p:txBody>
          <a:bodyPr>
            <a:normAutofit/>
          </a:bodyPr>
          <a:lstStyle/>
          <a:p>
            <a:r>
              <a:rPr lang="en-US" sz="2400" b="1" dirty="0"/>
              <a:t>"Dependency graphs</a:t>
            </a:r>
            <a:r>
              <a:rPr lang="en-US" sz="2400" dirty="0"/>
              <a:t>" are a useful tool for determining an </a:t>
            </a:r>
            <a:r>
              <a:rPr lang="en-US" sz="2400" dirty="0">
                <a:solidFill>
                  <a:srgbClr val="FF0000"/>
                </a:solidFill>
              </a:rPr>
              <a:t>evaluation order </a:t>
            </a:r>
            <a:r>
              <a:rPr lang="en-US" sz="2400" dirty="0"/>
              <a:t>for </a:t>
            </a:r>
            <a:r>
              <a:rPr lang="en-US" sz="2400" dirty="0" smtClean="0"/>
              <a:t>the attribute </a:t>
            </a:r>
            <a:r>
              <a:rPr lang="en-US" sz="2400" dirty="0"/>
              <a:t>instances in a given parse tree. 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While </a:t>
            </a:r>
            <a:r>
              <a:rPr lang="en-US" sz="2400" dirty="0"/>
              <a:t>an annotated parse tree shows the </a:t>
            </a:r>
            <a:r>
              <a:rPr lang="en-US" sz="2400" dirty="0" smtClean="0"/>
              <a:t>values of attributes</a:t>
            </a:r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A </a:t>
            </a:r>
            <a:r>
              <a:rPr lang="en-US" sz="2400" dirty="0">
                <a:solidFill>
                  <a:srgbClr val="FF0000"/>
                </a:solidFill>
              </a:rPr>
              <a:t>dependency graph helps us determine how those values can be </a:t>
            </a:r>
            <a:r>
              <a:rPr lang="en-US" sz="2400" dirty="0" smtClean="0">
                <a:solidFill>
                  <a:srgbClr val="FF0000"/>
                </a:solidFill>
              </a:rPr>
              <a:t>computed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en-US" b="1" dirty="0"/>
              <a:t>Evaluation Orders for SDD's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6" y="838200"/>
            <a:ext cx="8958943" cy="5791200"/>
          </a:xfrm>
        </p:spPr>
        <p:txBody>
          <a:bodyPr>
            <a:normAutofit/>
          </a:bodyPr>
          <a:lstStyle/>
          <a:p>
            <a:pPr lvl="1">
              <a:buNone/>
            </a:pP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7030A0"/>
                </a:solidFill>
              </a:rPr>
              <a:t>Each </a:t>
            </a:r>
            <a:r>
              <a:rPr lang="en-US" sz="2400" dirty="0">
                <a:solidFill>
                  <a:srgbClr val="7030A0"/>
                </a:solidFill>
              </a:rPr>
              <a:t>attribute </a:t>
            </a:r>
            <a:r>
              <a:rPr lang="en-US" sz="2400" dirty="0"/>
              <a:t>is associated to a </a:t>
            </a:r>
            <a:r>
              <a:rPr lang="en-US" sz="2400" dirty="0" smtClean="0"/>
              <a:t>node</a:t>
            </a:r>
          </a:p>
          <a:p>
            <a:endParaRPr lang="en-US" sz="2400" dirty="0"/>
          </a:p>
          <a:p>
            <a:r>
              <a:rPr lang="en-US" sz="2400" dirty="0" smtClean="0"/>
              <a:t>If </a:t>
            </a:r>
            <a:r>
              <a:rPr lang="en-US" sz="2400" dirty="0"/>
              <a:t>a semantic rule associated with a production </a:t>
            </a:r>
            <a:r>
              <a:rPr lang="en-US" sz="2400" i="1" dirty="0"/>
              <a:t>p </a:t>
            </a:r>
            <a:r>
              <a:rPr lang="en-US" sz="2400" dirty="0"/>
              <a:t>defines the value of </a:t>
            </a:r>
            <a:r>
              <a:rPr lang="en-US" sz="2400" b="1" dirty="0" smtClean="0"/>
              <a:t>synthesized attribute </a:t>
            </a:r>
            <a:r>
              <a:rPr lang="en-US" sz="2400" i="1" dirty="0" err="1"/>
              <a:t>A.b</a:t>
            </a:r>
            <a:r>
              <a:rPr lang="en-US" sz="2400" i="1" dirty="0"/>
              <a:t> </a:t>
            </a:r>
            <a:r>
              <a:rPr lang="en-US" sz="2400" dirty="0"/>
              <a:t>in terms of the value of </a:t>
            </a:r>
            <a:r>
              <a:rPr lang="en-US" sz="2400" i="1" dirty="0" err="1"/>
              <a:t>X.c</a:t>
            </a:r>
            <a:r>
              <a:rPr lang="en-US" sz="2400" i="1" dirty="0"/>
              <a:t>, </a:t>
            </a:r>
            <a:r>
              <a:rPr lang="en-US" sz="2400" dirty="0"/>
              <a:t>then graph has an edge from </a:t>
            </a:r>
            <a:r>
              <a:rPr lang="en-US" sz="2400" i="1" dirty="0" err="1"/>
              <a:t>X.c</a:t>
            </a:r>
            <a:r>
              <a:rPr lang="en-US" sz="2400" i="1" dirty="0"/>
              <a:t> to </a:t>
            </a:r>
            <a:r>
              <a:rPr lang="en-US" sz="2400" i="1" dirty="0" err="1" smtClean="0"/>
              <a:t>A.b</a:t>
            </a:r>
            <a:endParaRPr lang="en-US" sz="2400" i="1" dirty="0" smtClean="0"/>
          </a:p>
          <a:p>
            <a:endParaRPr lang="en-US" sz="2400" i="1" dirty="0"/>
          </a:p>
          <a:p>
            <a:r>
              <a:rPr lang="en-US" sz="2400" dirty="0" smtClean="0"/>
              <a:t>If </a:t>
            </a:r>
            <a:r>
              <a:rPr lang="en-US" sz="2400" dirty="0"/>
              <a:t>a semantic rule associated with a production </a:t>
            </a:r>
            <a:r>
              <a:rPr lang="en-US" sz="2400" i="1" dirty="0"/>
              <a:t>p </a:t>
            </a:r>
            <a:r>
              <a:rPr lang="en-US" sz="2400" dirty="0"/>
              <a:t>defines the value of </a:t>
            </a:r>
            <a:r>
              <a:rPr lang="en-US" sz="2400" b="1" dirty="0" smtClean="0"/>
              <a:t>inherited attribute </a:t>
            </a:r>
            <a:r>
              <a:rPr lang="en-US" sz="2400" i="1" dirty="0" err="1"/>
              <a:t>B.c</a:t>
            </a:r>
            <a:r>
              <a:rPr lang="en-US" sz="2400" i="1" dirty="0"/>
              <a:t> </a:t>
            </a:r>
            <a:r>
              <a:rPr lang="en-US" sz="2400" dirty="0"/>
              <a:t>in terms of value of </a:t>
            </a:r>
            <a:r>
              <a:rPr lang="en-US" sz="2400" i="1" dirty="0" err="1"/>
              <a:t>X.a</a:t>
            </a:r>
            <a:r>
              <a:rPr lang="en-US" sz="2400" i="1" dirty="0"/>
              <a:t>, </a:t>
            </a:r>
            <a:r>
              <a:rPr lang="en-US" sz="2400" dirty="0"/>
              <a:t>then graph has an edge from </a:t>
            </a:r>
            <a:r>
              <a:rPr lang="en-US" sz="2400" i="1" dirty="0" err="1"/>
              <a:t>X.a</a:t>
            </a:r>
            <a:r>
              <a:rPr lang="en-US" sz="2400" i="1" dirty="0"/>
              <a:t> to </a:t>
            </a:r>
            <a:r>
              <a:rPr lang="en-US" sz="2400" i="1" dirty="0" err="1"/>
              <a:t>B.c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14400"/>
            <a:ext cx="8362950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219200"/>
          </a:xfrm>
        </p:spPr>
        <p:txBody>
          <a:bodyPr/>
          <a:lstStyle/>
          <a:p>
            <a:r>
              <a:rPr lang="en-US" b="1" dirty="0"/>
              <a:t>Evaluation Orders for SDD's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6" y="2362200"/>
            <a:ext cx="9111344" cy="1828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At every node N labeled E with children correspond to the body of production,</a:t>
            </a:r>
          </a:p>
          <a:p>
            <a:pPr lvl="1"/>
            <a:r>
              <a:rPr lang="en-US" sz="2200" dirty="0" smtClean="0">
                <a:solidFill>
                  <a:schemeClr val="tx1"/>
                </a:solidFill>
              </a:rPr>
              <a:t>The synthesized attribute </a:t>
            </a:r>
            <a:r>
              <a:rPr lang="en-US" sz="2200" i="1" dirty="0" err="1" smtClean="0">
                <a:solidFill>
                  <a:schemeClr val="tx1"/>
                </a:solidFill>
              </a:rPr>
              <a:t>val</a:t>
            </a:r>
            <a:r>
              <a:rPr lang="en-US" sz="2200" dirty="0" smtClean="0">
                <a:solidFill>
                  <a:schemeClr val="tx1"/>
                </a:solidFill>
              </a:rPr>
              <a:t> at N is computed using the values of </a:t>
            </a:r>
            <a:r>
              <a:rPr lang="en-US" sz="2200" i="1" dirty="0" err="1" smtClean="0">
                <a:solidFill>
                  <a:schemeClr val="tx1"/>
                </a:solidFill>
              </a:rPr>
              <a:t>val</a:t>
            </a:r>
            <a:r>
              <a:rPr lang="en-US" sz="2200" dirty="0" smtClean="0">
                <a:solidFill>
                  <a:schemeClr val="tx1"/>
                </a:solidFill>
              </a:rPr>
              <a:t> at the two children, labeled E and T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1371600"/>
            <a:ext cx="466898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4495800"/>
            <a:ext cx="332569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9277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304800"/>
            <a:ext cx="8229600" cy="990600"/>
          </a:xfrm>
        </p:spPr>
        <p:txBody>
          <a:bodyPr/>
          <a:lstStyle/>
          <a:p>
            <a:r>
              <a:rPr lang="en-US" b="1" dirty="0"/>
              <a:t>Evaluation Orders for SDD's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646176"/>
          </a:xfrm>
        </p:spPr>
        <p:txBody>
          <a:bodyPr>
            <a:normAutofit/>
          </a:bodyPr>
          <a:lstStyle/>
          <a:p>
            <a:pPr marL="109728" indent="0" algn="ctr">
              <a:buNone/>
            </a:pPr>
            <a:r>
              <a:rPr lang="en-US" sz="2400" dirty="0"/>
              <a:t>Dependency graph for the annotated parse tree </a:t>
            </a:r>
            <a:r>
              <a:rPr lang="en-US" sz="2400" dirty="0" smtClean="0"/>
              <a:t>for string:  </a:t>
            </a:r>
            <a:r>
              <a:rPr lang="en-US" sz="2400" dirty="0" smtClean="0">
                <a:solidFill>
                  <a:srgbClr val="7030A0"/>
                </a:solidFill>
              </a:rPr>
              <a:t>3*5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100" y="2438400"/>
            <a:ext cx="62484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6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066800"/>
          </a:xfrm>
        </p:spPr>
        <p:txBody>
          <a:bodyPr/>
          <a:lstStyle/>
          <a:p>
            <a:r>
              <a:rPr lang="en-US" b="1" dirty="0" smtClean="0"/>
              <a:t>SDD For Simple Type Declarations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24000" y="914400"/>
            <a:ext cx="558575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4290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The purpose of </a:t>
            </a:r>
            <a:r>
              <a:rPr lang="en-US" sz="2000" b="1" dirty="0" smtClean="0"/>
              <a:t>L.inh</a:t>
            </a:r>
            <a:r>
              <a:rPr lang="en-US" sz="2000" dirty="0" smtClean="0"/>
              <a:t> is to pass the declared type down the list of identifiers, so that it can be the appropriate symbol-table entries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Productions 2 and 3 each evaluate the synthesized attribute </a:t>
            </a:r>
            <a:r>
              <a:rPr lang="en-US" sz="2000" b="1" dirty="0" err="1" smtClean="0"/>
              <a:t>T.type</a:t>
            </a:r>
            <a:r>
              <a:rPr lang="en-US" sz="2000" dirty="0" smtClean="0"/>
              <a:t>, giving it the appropriate value, integer or float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Productions 4 and 5 also have a rule in which a function </a:t>
            </a:r>
            <a:r>
              <a:rPr lang="en-US" sz="2000" b="1" dirty="0" err="1" smtClean="0"/>
              <a:t>addType</a:t>
            </a:r>
            <a:r>
              <a:rPr lang="en-US" sz="2000" dirty="0" smtClean="0"/>
              <a:t> is called with two arguments</a:t>
            </a:r>
          </a:p>
          <a:p>
            <a:r>
              <a:rPr lang="en-US" sz="2000" dirty="0" smtClean="0"/>
              <a:t>1. </a:t>
            </a:r>
            <a:r>
              <a:rPr lang="en-US" sz="2000" b="1" dirty="0" err="1" smtClean="0"/>
              <a:t>id.entry</a:t>
            </a:r>
            <a:r>
              <a:rPr lang="en-US" sz="2000" dirty="0" smtClean="0"/>
              <a:t>, a lexical value that points to a symbol-table object, and</a:t>
            </a:r>
          </a:p>
          <a:p>
            <a:r>
              <a:rPr lang="en-US" sz="2000" dirty="0" smtClean="0"/>
              <a:t>2. </a:t>
            </a:r>
            <a:r>
              <a:rPr lang="en-US" sz="2000" b="1" dirty="0" smtClean="0"/>
              <a:t>L.inh</a:t>
            </a:r>
            <a:r>
              <a:rPr lang="en-US" sz="2000" dirty="0" smtClean="0"/>
              <a:t>, the type being assigned to every identifier on the list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The function </a:t>
            </a:r>
            <a:r>
              <a:rPr lang="en-US" sz="2000" dirty="0" err="1" smtClean="0"/>
              <a:t>addType</a:t>
            </a:r>
            <a:r>
              <a:rPr lang="en-US" sz="2000" dirty="0" smtClean="0"/>
              <a:t> properly installs the type L.inh as the type of the represented identifier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Dependency Graph For Simple Type Declarations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610600" cy="914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A dependency graph for the input string:  </a:t>
            </a:r>
            <a:r>
              <a:rPr lang="en-US" sz="2400" dirty="0" smtClean="0">
                <a:solidFill>
                  <a:srgbClr val="7030A0"/>
                </a:solidFill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</a:rPr>
              <a:t>float id1 , id 2, id3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362200"/>
            <a:ext cx="7855674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066800"/>
          </a:xfrm>
        </p:spPr>
        <p:txBody>
          <a:bodyPr/>
          <a:lstStyle/>
          <a:p>
            <a:r>
              <a:rPr lang="en-US" b="1" dirty="0" smtClean="0"/>
              <a:t>The structure of a TYPE</a:t>
            </a: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066800"/>
            <a:ext cx="563359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0" y="4343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/>
              <a:t>In C, the type </a:t>
            </a:r>
            <a:r>
              <a:rPr lang="en-US" sz="2000" dirty="0" err="1" smtClean="0"/>
              <a:t>int</a:t>
            </a:r>
            <a:r>
              <a:rPr lang="en-US" sz="2000" dirty="0" smtClean="0"/>
              <a:t> [2][3] can be read as, "array of 2 arrays of 3 integers." The corresponding type expression array(2, array(3, integer)) is represented by the tree as shown below.</a:t>
            </a:r>
            <a:endParaRPr lang="en-US" sz="2000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5562600"/>
            <a:ext cx="310963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066800"/>
          </a:xfrm>
        </p:spPr>
        <p:txBody>
          <a:bodyPr/>
          <a:lstStyle/>
          <a:p>
            <a:r>
              <a:rPr lang="en-US" b="1" dirty="0" smtClean="0"/>
              <a:t>The structure of a TYPE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905000"/>
            <a:ext cx="7772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685800" y="10668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annotated parse tree for the input string </a:t>
            </a:r>
            <a:r>
              <a:rPr lang="en-US" b="1" dirty="0" err="1" smtClean="0"/>
              <a:t>int</a:t>
            </a:r>
            <a:r>
              <a:rPr lang="en-US" b="1" dirty="0" smtClean="0"/>
              <a:t> [2][3] </a:t>
            </a:r>
            <a:r>
              <a:rPr lang="en-US" dirty="0" smtClean="0"/>
              <a:t>is shown below</a:t>
            </a:r>
            <a:r>
              <a:rPr lang="en-US" b="1" dirty="0" smtClean="0"/>
              <a:t>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9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4584"/>
          <a:stretch/>
        </p:blipFill>
        <p:spPr>
          <a:xfrm>
            <a:off x="129168" y="228600"/>
            <a:ext cx="8885663" cy="426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9168" y="4779744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www.youtube.com/watch?v=v_ZYcjj7rN8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489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34" t="7292" r="4905" b="8333"/>
          <a:stretch/>
        </p:blipFill>
        <p:spPr>
          <a:xfrm>
            <a:off x="316088" y="352616"/>
            <a:ext cx="8511823" cy="441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785" t="76416" r="43308" b="13401"/>
          <a:stretch/>
        </p:blipFill>
        <p:spPr>
          <a:xfrm>
            <a:off x="177094" y="3691359"/>
            <a:ext cx="1042106" cy="12157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33728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Constructing Syntax Trees during Top-Down Parsing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828800"/>
            <a:ext cx="6228457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26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Constructing Syntax Trees during Top-Down Parsing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05000"/>
            <a:ext cx="745179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9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762000"/>
          </a:xfrm>
        </p:spPr>
        <p:txBody>
          <a:bodyPr>
            <a:norm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Semantic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458200" cy="5507736"/>
          </a:xfrm>
        </p:spPr>
        <p:txBody>
          <a:bodyPr/>
          <a:lstStyle/>
          <a:p>
            <a:r>
              <a:rPr lang="en-US" dirty="0" smtClean="0"/>
              <a:t>Ensure that the program has a well-defined meaning </a:t>
            </a:r>
          </a:p>
          <a:p>
            <a:r>
              <a:rPr lang="en-US" dirty="0" smtClean="0"/>
              <a:t>Verify properties of the program that aren't caught during the earlier phases: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Variables are declared before they're used.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Expressions have the right types.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Arrays can only be instantiated with </a:t>
            </a:r>
            <a:r>
              <a:rPr lang="en-US" dirty="0" err="1" smtClean="0">
                <a:solidFill>
                  <a:srgbClr val="FF0000"/>
                </a:solidFill>
              </a:rPr>
              <a:t>NewArray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Classes don't inherit from nonexistent base classes  … </a:t>
            </a:r>
          </a:p>
          <a:p>
            <a:r>
              <a:rPr lang="en-US" dirty="0" smtClean="0"/>
              <a:t>Once we finish semantic analysis, we know that the user's input program is legal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09800" y="5620326"/>
            <a:ext cx="579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www.youtube.com/watch?v=fmRgKPLEROg&amp;t=106s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6250" r="805" b="12500"/>
          <a:stretch/>
        </p:blipFill>
        <p:spPr>
          <a:xfrm>
            <a:off x="228600" y="990600"/>
            <a:ext cx="8703006" cy="4271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6278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250" r="7248" b="10417"/>
          <a:stretch/>
        </p:blipFill>
        <p:spPr>
          <a:xfrm>
            <a:off x="121860" y="365126"/>
            <a:ext cx="8900279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143000" y="5297161"/>
            <a:ext cx="601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www.youtube.com/watch?v=fmRgKPLEROg&amp;t=106s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638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83" t="5735" r="6775"/>
          <a:stretch/>
        </p:blipFill>
        <p:spPr>
          <a:xfrm>
            <a:off x="0" y="533400"/>
            <a:ext cx="9067800" cy="5427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4037" name="Rectangle 4"/>
          <p:cNvSpPr>
            <a:spLocks noChangeArrowheads="1"/>
          </p:cNvSpPr>
          <p:nvPr/>
        </p:nvSpPr>
        <p:spPr bwMode="auto">
          <a:xfrm>
            <a:off x="228600" y="6186488"/>
            <a:ext cx="80772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>
                <a:hlinkClick r:id="rId3"/>
              </a:rPr>
              <a:t>https://www.youtube.com/watch?v=rdnAJBoFKOw&amp;t=770s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24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143000"/>
            <a:ext cx="7620000" cy="838200"/>
          </a:xfrm>
        </p:spPr>
        <p:txBody>
          <a:bodyPr>
            <a:normAutofit fontScale="90000"/>
          </a:bodyPr>
          <a:lstStyle/>
          <a:p>
            <a:r>
              <a:rPr lang="en-US" dirty="0"/>
              <a:t>Any Question?</a:t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 descr="C:\Users\User\Desktop\CSE420\Final lecture_nat\images-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76400"/>
            <a:ext cx="3810000" cy="454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79" y="609600"/>
            <a:ext cx="8991600" cy="838200"/>
          </a:xfrm>
        </p:spPr>
        <p:txBody>
          <a:bodyPr>
            <a:noAutofit/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Challenges in Semantic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229600" cy="4325112"/>
          </a:xfrm>
        </p:spPr>
        <p:txBody>
          <a:bodyPr/>
          <a:lstStyle/>
          <a:p>
            <a:r>
              <a:rPr lang="en-US" dirty="0" smtClean="0"/>
              <a:t>Reject the largest number of incorrect programs </a:t>
            </a:r>
          </a:p>
          <a:p>
            <a:r>
              <a:rPr lang="en-US" dirty="0" smtClean="0"/>
              <a:t>Accept the largest number of correct programs</a:t>
            </a:r>
          </a:p>
          <a:p>
            <a:r>
              <a:rPr lang="en-US" dirty="0" smtClean="0"/>
              <a:t>Do so </a:t>
            </a:r>
            <a:r>
              <a:rPr lang="en-US" dirty="0" smtClean="0"/>
              <a:t>quickly</a:t>
            </a:r>
          </a:p>
          <a:p>
            <a:endParaRPr lang="en-US" dirty="0"/>
          </a:p>
          <a:p>
            <a:r>
              <a:rPr lang="en-US" dirty="0"/>
              <a:t>Gather useful information about program for later phases: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Determine what variables are meant by each identifier.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Build an internal representation of inheritance hierarchies. 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Count how many variables are in scope at each point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3" y="533400"/>
            <a:ext cx="8229600" cy="1066800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Semantic Analysis</a:t>
            </a:r>
            <a:b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</a:b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0" y="1676400"/>
            <a:ext cx="9121140" cy="364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 marR="71755" indent="-287655">
              <a:lnSpc>
                <a:spcPct val="122700"/>
              </a:lnSpc>
              <a:spcBef>
                <a:spcPts val="2095"/>
              </a:spcBef>
              <a:buClr>
                <a:srgbClr val="231F20"/>
              </a:buClr>
              <a:buFont typeface="MS Mincho"/>
              <a:buChar char="•"/>
              <a:tabLst>
                <a:tab pos="300990" algn="l"/>
              </a:tabLst>
            </a:pPr>
            <a:r>
              <a:rPr sz="2250" b="1" dirty="0" smtClean="0">
                <a:solidFill>
                  <a:srgbClr val="0000FF"/>
                </a:solidFill>
                <a:cs typeface="Times New Roman"/>
              </a:rPr>
              <a:t>Semantic </a:t>
            </a:r>
            <a:r>
              <a:rPr sz="2250" b="1" dirty="0">
                <a:solidFill>
                  <a:srgbClr val="0000FF"/>
                </a:solidFill>
                <a:cs typeface="Times New Roman"/>
              </a:rPr>
              <a:t>Analysis </a:t>
            </a:r>
            <a:r>
              <a:rPr sz="2250" dirty="0">
                <a:solidFill>
                  <a:srgbClr val="231F20"/>
                </a:solidFill>
                <a:cs typeface="Times New Roman"/>
              </a:rPr>
              <a:t>computes </a:t>
            </a:r>
            <a:r>
              <a:rPr sz="2250" dirty="0">
                <a:solidFill>
                  <a:srgbClr val="7030A0"/>
                </a:solidFill>
                <a:cs typeface="Times New Roman"/>
              </a:rPr>
              <a:t>additional information related to the meaning  of the program</a:t>
            </a:r>
            <a:r>
              <a:rPr sz="2250" dirty="0">
                <a:solidFill>
                  <a:srgbClr val="231F20"/>
                </a:solidFill>
                <a:cs typeface="Times New Roman"/>
              </a:rPr>
              <a:t> once the syntactic structure </a:t>
            </a:r>
            <a:r>
              <a:rPr sz="2250">
                <a:solidFill>
                  <a:srgbClr val="231F20"/>
                </a:solidFill>
                <a:cs typeface="Times New Roman"/>
              </a:rPr>
              <a:t>is</a:t>
            </a:r>
            <a:r>
              <a:rPr sz="2250" spc="75">
                <a:solidFill>
                  <a:srgbClr val="231F20"/>
                </a:solidFill>
                <a:cs typeface="Times New Roman"/>
              </a:rPr>
              <a:t> </a:t>
            </a:r>
            <a:r>
              <a:rPr sz="2250" spc="-10" smtClean="0">
                <a:solidFill>
                  <a:srgbClr val="231F20"/>
                </a:solidFill>
                <a:cs typeface="Times New Roman"/>
              </a:rPr>
              <a:t>known</a:t>
            </a:r>
            <a:endParaRPr sz="2250" dirty="0">
              <a:cs typeface="Times New Roman"/>
            </a:endParaRPr>
          </a:p>
          <a:p>
            <a:pPr marL="300355" marR="173990" indent="-287655">
              <a:lnSpc>
                <a:spcPct val="122700"/>
              </a:lnSpc>
              <a:spcBef>
                <a:spcPts val="1330"/>
              </a:spcBef>
              <a:buFont typeface="MS Mincho"/>
              <a:buChar char="•"/>
              <a:tabLst>
                <a:tab pos="300990" algn="l"/>
              </a:tabLst>
            </a:pPr>
            <a:r>
              <a:rPr sz="2250" spc="5" dirty="0">
                <a:solidFill>
                  <a:srgbClr val="231F20"/>
                </a:solidFill>
                <a:cs typeface="Times New Roman"/>
              </a:rPr>
              <a:t>In </a:t>
            </a:r>
            <a:r>
              <a:rPr sz="2250" dirty="0">
                <a:solidFill>
                  <a:srgbClr val="231F20"/>
                </a:solidFill>
                <a:cs typeface="Times New Roman"/>
              </a:rPr>
              <a:t>typed languages </a:t>
            </a:r>
            <a:r>
              <a:rPr sz="2250" spc="5" dirty="0">
                <a:solidFill>
                  <a:srgbClr val="231F20"/>
                </a:solidFill>
                <a:cs typeface="Times New Roman"/>
              </a:rPr>
              <a:t>as C, </a:t>
            </a:r>
            <a:r>
              <a:rPr sz="2250" dirty="0">
                <a:solidFill>
                  <a:srgbClr val="231F20"/>
                </a:solidFill>
                <a:cs typeface="Times New Roman"/>
              </a:rPr>
              <a:t>semantic analysis </a:t>
            </a:r>
            <a:r>
              <a:rPr sz="2250" spc="-25" dirty="0">
                <a:solidFill>
                  <a:srgbClr val="231F20"/>
                </a:solidFill>
                <a:cs typeface="Times New Roman"/>
              </a:rPr>
              <a:t>involves </a:t>
            </a:r>
            <a:endParaRPr lang="en-US" sz="2250" spc="-25" dirty="0" smtClean="0">
              <a:solidFill>
                <a:srgbClr val="231F20"/>
              </a:solidFill>
              <a:cs typeface="Times New Roman"/>
            </a:endParaRPr>
          </a:p>
          <a:p>
            <a:pPr marL="757555" marR="173990" lvl="1" indent="-287655">
              <a:lnSpc>
                <a:spcPct val="122700"/>
              </a:lnSpc>
              <a:spcBef>
                <a:spcPts val="1330"/>
              </a:spcBef>
              <a:buFont typeface="MS Mincho"/>
              <a:buChar char="•"/>
              <a:tabLst>
                <a:tab pos="300990" algn="l"/>
              </a:tabLst>
            </a:pPr>
            <a:r>
              <a:rPr sz="2250" dirty="0" smtClean="0">
                <a:solidFill>
                  <a:srgbClr val="231F20"/>
                </a:solidFill>
                <a:cs typeface="Times New Roman"/>
              </a:rPr>
              <a:t>adding </a:t>
            </a:r>
            <a:r>
              <a:rPr sz="2250" dirty="0">
                <a:solidFill>
                  <a:srgbClr val="231F20"/>
                </a:solidFill>
                <a:cs typeface="Times New Roman"/>
              </a:rPr>
              <a:t>information to  the symbol table and </a:t>
            </a:r>
            <a:endParaRPr lang="en-US" sz="2250" dirty="0" smtClean="0">
              <a:solidFill>
                <a:srgbClr val="231F20"/>
              </a:solidFill>
              <a:cs typeface="Times New Roman"/>
            </a:endParaRPr>
          </a:p>
          <a:p>
            <a:pPr marL="757555" marR="173990" lvl="1" indent="-287655">
              <a:lnSpc>
                <a:spcPct val="122700"/>
              </a:lnSpc>
              <a:spcBef>
                <a:spcPts val="1330"/>
              </a:spcBef>
              <a:buFont typeface="MS Mincho"/>
              <a:buChar char="•"/>
              <a:tabLst>
                <a:tab pos="300990" algn="l"/>
              </a:tabLst>
            </a:pPr>
            <a:r>
              <a:rPr sz="2250" dirty="0" smtClean="0">
                <a:solidFill>
                  <a:srgbClr val="231F20"/>
                </a:solidFill>
                <a:cs typeface="Times New Roman"/>
              </a:rPr>
              <a:t>performing </a:t>
            </a:r>
            <a:r>
              <a:rPr sz="2250">
                <a:solidFill>
                  <a:srgbClr val="231F20"/>
                </a:solidFill>
                <a:cs typeface="Times New Roman"/>
              </a:rPr>
              <a:t>type</a:t>
            </a:r>
            <a:r>
              <a:rPr sz="2250" spc="55">
                <a:solidFill>
                  <a:srgbClr val="231F20"/>
                </a:solidFill>
                <a:cs typeface="Times New Roman"/>
              </a:rPr>
              <a:t> </a:t>
            </a:r>
            <a:r>
              <a:rPr sz="2250" smtClean="0">
                <a:solidFill>
                  <a:srgbClr val="231F20"/>
                </a:solidFill>
                <a:cs typeface="Times New Roman"/>
              </a:rPr>
              <a:t>checking</a:t>
            </a:r>
            <a:endParaRPr sz="2250" dirty="0">
              <a:cs typeface="Times New Roman"/>
            </a:endParaRPr>
          </a:p>
          <a:p>
            <a:pPr marL="300355" marR="5080" indent="-287655">
              <a:lnSpc>
                <a:spcPct val="122700"/>
              </a:lnSpc>
              <a:spcBef>
                <a:spcPts val="1330"/>
              </a:spcBef>
              <a:buFont typeface="MS Mincho"/>
              <a:buChar char="•"/>
              <a:tabLst>
                <a:tab pos="300990" algn="l"/>
              </a:tabLst>
            </a:pPr>
            <a:r>
              <a:rPr sz="2250" dirty="0" smtClean="0">
                <a:solidFill>
                  <a:srgbClr val="231F20"/>
                </a:solidFill>
                <a:cs typeface="Times New Roman"/>
              </a:rPr>
              <a:t>As </a:t>
            </a:r>
            <a:r>
              <a:rPr sz="2250" dirty="0">
                <a:solidFill>
                  <a:srgbClr val="231F20"/>
                </a:solidFill>
                <a:cs typeface="Times New Roman"/>
              </a:rPr>
              <a:t>for </a:t>
            </a:r>
            <a:r>
              <a:rPr sz="2250" spc="-5" dirty="0">
                <a:solidFill>
                  <a:srgbClr val="231F20"/>
                </a:solidFill>
                <a:cs typeface="Times New Roman"/>
              </a:rPr>
              <a:t>Lexical </a:t>
            </a:r>
            <a:r>
              <a:rPr sz="2250" dirty="0">
                <a:solidFill>
                  <a:srgbClr val="231F20"/>
                </a:solidFill>
                <a:cs typeface="Times New Roman"/>
              </a:rPr>
              <a:t>and Syntax analysis, also for Semantic Analysis we need</a:t>
            </a:r>
            <a:r>
              <a:rPr sz="2250" spc="-135" dirty="0">
                <a:solidFill>
                  <a:srgbClr val="231F20"/>
                </a:solidFill>
                <a:cs typeface="Times New Roman"/>
              </a:rPr>
              <a:t> </a:t>
            </a:r>
            <a:r>
              <a:rPr sz="2250" dirty="0">
                <a:solidFill>
                  <a:srgbClr val="231F20"/>
                </a:solidFill>
                <a:cs typeface="Times New Roman"/>
              </a:rPr>
              <a:t>both  </a:t>
            </a:r>
            <a:r>
              <a:rPr sz="2250" spc="5" dirty="0">
                <a:solidFill>
                  <a:srgbClr val="231F20"/>
                </a:solidFill>
                <a:cs typeface="Times New Roman"/>
              </a:rPr>
              <a:t>a </a:t>
            </a:r>
            <a:r>
              <a:rPr sz="2250" i="1" spc="-5" dirty="0">
                <a:solidFill>
                  <a:srgbClr val="231F20"/>
                </a:solidFill>
                <a:cs typeface="Times New Roman"/>
              </a:rPr>
              <a:t>Representation </a:t>
            </a:r>
            <a:r>
              <a:rPr sz="2250" i="1" spc="-25" dirty="0">
                <a:solidFill>
                  <a:srgbClr val="231F20"/>
                </a:solidFill>
                <a:cs typeface="Times New Roman"/>
              </a:rPr>
              <a:t>Formalism </a:t>
            </a:r>
            <a:r>
              <a:rPr sz="2250" dirty="0">
                <a:solidFill>
                  <a:srgbClr val="231F20"/>
                </a:solidFill>
                <a:cs typeface="Times New Roman"/>
              </a:rPr>
              <a:t>and </a:t>
            </a:r>
            <a:r>
              <a:rPr sz="2250" spc="5" dirty="0">
                <a:solidFill>
                  <a:srgbClr val="231F20"/>
                </a:solidFill>
                <a:cs typeface="Times New Roman"/>
              </a:rPr>
              <a:t>an </a:t>
            </a:r>
            <a:r>
              <a:rPr sz="2250" i="1">
                <a:solidFill>
                  <a:srgbClr val="231F20"/>
                </a:solidFill>
                <a:cs typeface="Times New Roman"/>
              </a:rPr>
              <a:t>Implementation</a:t>
            </a:r>
            <a:r>
              <a:rPr sz="2250" i="1" spc="110">
                <a:solidFill>
                  <a:srgbClr val="231F20"/>
                </a:solidFill>
                <a:cs typeface="Times New Roman"/>
              </a:rPr>
              <a:t> </a:t>
            </a:r>
            <a:r>
              <a:rPr sz="2250" i="1" spc="-5" smtClean="0">
                <a:solidFill>
                  <a:srgbClr val="231F20"/>
                </a:solidFill>
                <a:cs typeface="Times New Roman"/>
              </a:rPr>
              <a:t>Mechanism</a:t>
            </a:r>
            <a:endParaRPr sz="2250" dirty="0"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51" y="457200"/>
            <a:ext cx="9144000" cy="1066800"/>
          </a:xfrm>
        </p:spPr>
        <p:txBody>
          <a:bodyPr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Syntax Directed Translation: Intro</a:t>
            </a:r>
            <a:b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</a:br>
            <a:endParaRPr 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object 4"/>
          <p:cNvSpPr txBox="1"/>
          <p:nvPr/>
        </p:nvSpPr>
        <p:spPr>
          <a:xfrm>
            <a:off x="20955" y="1219200"/>
            <a:ext cx="8970645" cy="48349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 marR="5080" indent="-287655" algn="just">
              <a:lnSpc>
                <a:spcPct val="123100"/>
              </a:lnSpc>
              <a:spcBef>
                <a:spcPts val="2085"/>
              </a:spcBef>
              <a:buFont typeface="MS Mincho"/>
              <a:buChar char="•"/>
              <a:tabLst>
                <a:tab pos="300990" algn="l"/>
              </a:tabLst>
            </a:pPr>
            <a:r>
              <a:rPr sz="2400" dirty="0" smtClean="0">
                <a:solidFill>
                  <a:srgbClr val="231F20"/>
                </a:solidFill>
                <a:cs typeface="Times New Roman"/>
              </a:rPr>
              <a:t>The </a:t>
            </a:r>
            <a:r>
              <a:rPr sz="2400" b="1" dirty="0">
                <a:solidFill>
                  <a:srgbClr val="0000FF"/>
                </a:solidFill>
                <a:cs typeface="Times New Roman"/>
              </a:rPr>
              <a:t>Principle of Syntax Directed </a:t>
            </a:r>
            <a:r>
              <a:rPr sz="2400" b="1" spc="-15" dirty="0">
                <a:solidFill>
                  <a:srgbClr val="0000FF"/>
                </a:solidFill>
                <a:cs typeface="Times New Roman"/>
              </a:rPr>
              <a:t>Translation </a:t>
            </a:r>
            <a:r>
              <a:rPr sz="2400" dirty="0">
                <a:solidFill>
                  <a:srgbClr val="231F20"/>
                </a:solidFill>
                <a:cs typeface="Times New Roman"/>
              </a:rPr>
              <a:t>states that </a:t>
            </a:r>
            <a:r>
              <a:rPr sz="2400" dirty="0">
                <a:solidFill>
                  <a:srgbClr val="00B050"/>
                </a:solidFill>
                <a:cs typeface="Times New Roman"/>
              </a:rPr>
              <a:t>the meaning of </a:t>
            </a:r>
            <a:r>
              <a:rPr sz="2400" spc="5" dirty="0">
                <a:solidFill>
                  <a:srgbClr val="00B050"/>
                </a:solidFill>
                <a:cs typeface="Times New Roman"/>
              </a:rPr>
              <a:t>an  </a:t>
            </a:r>
            <a:r>
              <a:rPr sz="2400" dirty="0">
                <a:solidFill>
                  <a:srgbClr val="00B050"/>
                </a:solidFill>
                <a:cs typeface="Times New Roman"/>
              </a:rPr>
              <a:t>input sentence is related to its syntactic structure, i.e., to </a:t>
            </a:r>
            <a:r>
              <a:rPr sz="2400">
                <a:solidFill>
                  <a:srgbClr val="00B050"/>
                </a:solidFill>
                <a:cs typeface="Times New Roman"/>
              </a:rPr>
              <a:t>its</a:t>
            </a:r>
            <a:r>
              <a:rPr sz="2400" spc="140">
                <a:solidFill>
                  <a:srgbClr val="00B050"/>
                </a:solidFill>
                <a:cs typeface="Times New Roman"/>
              </a:rPr>
              <a:t> </a:t>
            </a:r>
            <a:r>
              <a:rPr sz="2400" spc="-10" smtClean="0">
                <a:solidFill>
                  <a:srgbClr val="00B050"/>
                </a:solidFill>
                <a:cs typeface="Times New Roman"/>
              </a:rPr>
              <a:t>Parse-Tree</a:t>
            </a:r>
            <a:endParaRPr sz="2400" dirty="0">
              <a:solidFill>
                <a:srgbClr val="00B050"/>
              </a:solidFill>
              <a:cs typeface="Times New Roman"/>
            </a:endParaRPr>
          </a:p>
          <a:p>
            <a:pPr marL="300355" marR="5715" indent="-287655" algn="just">
              <a:lnSpc>
                <a:spcPct val="122900"/>
              </a:lnSpc>
              <a:spcBef>
                <a:spcPts val="1310"/>
              </a:spcBef>
              <a:buFont typeface="MS Mincho"/>
              <a:buChar char="•"/>
              <a:tabLst>
                <a:tab pos="300990" algn="l"/>
              </a:tabLst>
            </a:pPr>
            <a:r>
              <a:rPr sz="2400" spc="5" dirty="0">
                <a:solidFill>
                  <a:srgbClr val="231F20"/>
                </a:solidFill>
                <a:cs typeface="Times New Roman"/>
              </a:rPr>
              <a:t>By </a:t>
            </a:r>
            <a:r>
              <a:rPr sz="2400" b="1" dirty="0">
                <a:solidFill>
                  <a:srgbClr val="0000FF"/>
                </a:solidFill>
                <a:cs typeface="Times New Roman"/>
              </a:rPr>
              <a:t>Syntax Directed </a:t>
            </a:r>
            <a:r>
              <a:rPr sz="2400" b="1" spc="-15" dirty="0">
                <a:solidFill>
                  <a:srgbClr val="0000FF"/>
                </a:solidFill>
                <a:cs typeface="Times New Roman"/>
              </a:rPr>
              <a:t>Translations </a:t>
            </a:r>
            <a:r>
              <a:rPr sz="2400" dirty="0">
                <a:solidFill>
                  <a:srgbClr val="231F20"/>
                </a:solidFill>
                <a:cs typeface="Times New Roman"/>
              </a:rPr>
              <a:t>we indicate those formalisms for </a:t>
            </a:r>
            <a:r>
              <a:rPr sz="2400" dirty="0" smtClean="0">
                <a:solidFill>
                  <a:srgbClr val="231F20"/>
                </a:solidFill>
                <a:cs typeface="Times New Roman"/>
              </a:rPr>
              <a:t>specifying </a:t>
            </a:r>
            <a:r>
              <a:rPr sz="2400" dirty="0">
                <a:solidFill>
                  <a:srgbClr val="231F20"/>
                </a:solidFill>
                <a:cs typeface="Times New Roman"/>
              </a:rPr>
              <a:t>translations for programming language constructs guided by </a:t>
            </a:r>
            <a:r>
              <a:rPr sz="2400">
                <a:solidFill>
                  <a:srgbClr val="231F20"/>
                </a:solidFill>
                <a:cs typeface="Times New Roman"/>
              </a:rPr>
              <a:t>context-free  </a:t>
            </a:r>
            <a:r>
              <a:rPr sz="2400" spc="5" smtClean="0">
                <a:solidFill>
                  <a:srgbClr val="231F20"/>
                </a:solidFill>
                <a:cs typeface="Times New Roman"/>
              </a:rPr>
              <a:t>grammars</a:t>
            </a:r>
            <a:endParaRPr sz="2400" dirty="0">
              <a:cs typeface="Times New Roman"/>
            </a:endParaRPr>
          </a:p>
          <a:p>
            <a:pPr marL="702945" marR="519430" lvl="1" indent="-288290">
              <a:lnSpc>
                <a:spcPct val="122700"/>
              </a:lnSpc>
              <a:spcBef>
                <a:spcPts val="670"/>
              </a:spcBef>
              <a:buFont typeface="Times New Roman"/>
              <a:buChar char="–"/>
              <a:tabLst>
                <a:tab pos="703580" algn="l"/>
              </a:tabLst>
            </a:pPr>
            <a:r>
              <a:rPr sz="2400" spc="-85" dirty="0">
                <a:solidFill>
                  <a:srgbClr val="231F20"/>
                </a:solidFill>
                <a:cs typeface="Times New Roman"/>
              </a:rPr>
              <a:t>We </a:t>
            </a:r>
            <a:r>
              <a:rPr sz="2400" dirty="0">
                <a:solidFill>
                  <a:srgbClr val="231F20"/>
                </a:solidFill>
                <a:cs typeface="Times New Roman"/>
              </a:rPr>
              <a:t>associate </a:t>
            </a:r>
            <a:r>
              <a:rPr sz="2400" b="1" spc="-5" dirty="0">
                <a:solidFill>
                  <a:srgbClr val="FF0000"/>
                </a:solidFill>
                <a:cs typeface="Times New Roman"/>
              </a:rPr>
              <a:t>Attributes </a:t>
            </a:r>
            <a:r>
              <a:rPr sz="2400" dirty="0">
                <a:solidFill>
                  <a:srgbClr val="231F20"/>
                </a:solidFill>
                <a:cs typeface="Times New Roman"/>
              </a:rPr>
              <a:t>to the </a:t>
            </a:r>
            <a:r>
              <a:rPr sz="2400" spc="5" dirty="0">
                <a:solidFill>
                  <a:srgbClr val="231F20"/>
                </a:solidFill>
                <a:cs typeface="Times New Roman"/>
              </a:rPr>
              <a:t>grammar </a:t>
            </a:r>
            <a:r>
              <a:rPr sz="2400" dirty="0">
                <a:solidFill>
                  <a:srgbClr val="231F20"/>
                </a:solidFill>
                <a:cs typeface="Times New Roman"/>
              </a:rPr>
              <a:t>symbols representing the  </a:t>
            </a:r>
            <a:r>
              <a:rPr sz="2400">
                <a:solidFill>
                  <a:srgbClr val="231F20"/>
                </a:solidFill>
                <a:cs typeface="Times New Roman"/>
              </a:rPr>
              <a:t>language</a:t>
            </a:r>
            <a:r>
              <a:rPr sz="2400" spc="-45">
                <a:solidFill>
                  <a:srgbClr val="231F20"/>
                </a:solidFill>
                <a:cs typeface="Times New Roman"/>
              </a:rPr>
              <a:t> </a:t>
            </a:r>
            <a:r>
              <a:rPr sz="2400" smtClean="0">
                <a:solidFill>
                  <a:srgbClr val="231F20"/>
                </a:solidFill>
                <a:cs typeface="Times New Roman"/>
              </a:rPr>
              <a:t>constructs</a:t>
            </a:r>
            <a:endParaRPr sz="2400" dirty="0">
              <a:cs typeface="Times New Roman"/>
            </a:endParaRPr>
          </a:p>
          <a:p>
            <a:pPr marL="702945" marR="192405" lvl="1" indent="-288290">
              <a:lnSpc>
                <a:spcPct val="123100"/>
              </a:lnSpc>
              <a:spcBef>
                <a:spcPts val="645"/>
              </a:spcBef>
              <a:buFont typeface="Times New Roman"/>
              <a:buChar char="–"/>
              <a:tabLst>
                <a:tab pos="703580" algn="l"/>
              </a:tabLst>
            </a:pPr>
            <a:r>
              <a:rPr sz="2400" spc="-40" dirty="0">
                <a:solidFill>
                  <a:srgbClr val="231F20"/>
                </a:solidFill>
                <a:cs typeface="Times New Roman"/>
              </a:rPr>
              <a:t>Values </a:t>
            </a:r>
            <a:r>
              <a:rPr sz="2400" dirty="0">
                <a:solidFill>
                  <a:srgbClr val="231F20"/>
                </a:solidFill>
                <a:cs typeface="Times New Roman"/>
              </a:rPr>
              <a:t>for </a:t>
            </a:r>
            <a:r>
              <a:rPr sz="2400" spc="-5" dirty="0">
                <a:solidFill>
                  <a:srgbClr val="231F20"/>
                </a:solidFill>
                <a:cs typeface="Times New Roman"/>
              </a:rPr>
              <a:t>attributes </a:t>
            </a:r>
            <a:r>
              <a:rPr sz="2400" spc="5" dirty="0">
                <a:solidFill>
                  <a:srgbClr val="231F20"/>
                </a:solidFill>
                <a:cs typeface="Times New Roman"/>
              </a:rPr>
              <a:t>are </a:t>
            </a:r>
            <a:r>
              <a:rPr sz="2400" dirty="0">
                <a:solidFill>
                  <a:srgbClr val="231F20"/>
                </a:solidFill>
                <a:cs typeface="Times New Roman"/>
              </a:rPr>
              <a:t>computed by </a:t>
            </a:r>
            <a:r>
              <a:rPr sz="2400" b="1" dirty="0">
                <a:solidFill>
                  <a:srgbClr val="FF0000"/>
                </a:solidFill>
                <a:cs typeface="Times New Roman"/>
              </a:rPr>
              <a:t>Semantic Rules </a:t>
            </a:r>
            <a:r>
              <a:rPr sz="2400" dirty="0">
                <a:solidFill>
                  <a:srgbClr val="231F20"/>
                </a:solidFill>
                <a:cs typeface="Times New Roman"/>
              </a:rPr>
              <a:t>associated with  </a:t>
            </a:r>
            <a:r>
              <a:rPr sz="2400" spc="5">
                <a:solidFill>
                  <a:srgbClr val="231F20"/>
                </a:solidFill>
                <a:cs typeface="Times New Roman"/>
              </a:rPr>
              <a:t>grammar</a:t>
            </a:r>
            <a:r>
              <a:rPr sz="2400" spc="-90">
                <a:solidFill>
                  <a:srgbClr val="231F20"/>
                </a:solidFill>
                <a:cs typeface="Times New Roman"/>
              </a:rPr>
              <a:t> </a:t>
            </a:r>
            <a:r>
              <a:rPr sz="2400" smtClean="0">
                <a:solidFill>
                  <a:srgbClr val="231F20"/>
                </a:solidFill>
                <a:cs typeface="Times New Roman"/>
              </a:rPr>
              <a:t>productions</a:t>
            </a:r>
            <a:endParaRPr sz="2400" dirty="0"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609600"/>
            <a:ext cx="8229600" cy="1066800"/>
          </a:xfrm>
        </p:spPr>
        <p:txBody>
          <a:bodyPr>
            <a:normAutofit/>
          </a:bodyPr>
          <a:lstStyle/>
          <a:p>
            <a: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  <a:t>Syntax Directed Translation: Intro</a:t>
            </a:r>
            <a:br>
              <a:rPr 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/>
                <a:cs typeface="Arial"/>
              </a:rPr>
            </a:br>
            <a:endParaRPr lang="en-US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35163"/>
            <a:ext cx="8229600" cy="2865437"/>
          </a:xfrm>
        </p:spPr>
        <p:txBody>
          <a:bodyPr/>
          <a:lstStyle/>
          <a:p>
            <a:pPr eaLnBrk="1" hangingPunct="1"/>
            <a:r>
              <a:rPr lang="en-US" dirty="0" smtClean="0"/>
              <a:t>We can associate information with a language construct by attaching attributes to the grammar symbols.</a:t>
            </a:r>
          </a:p>
          <a:p>
            <a:pPr eaLnBrk="1" hangingPunct="1"/>
            <a:r>
              <a:rPr lang="en-US" dirty="0" smtClean="0"/>
              <a:t>A </a:t>
            </a:r>
            <a:r>
              <a:rPr lang="en-US" b="1" dirty="0" smtClean="0">
                <a:solidFill>
                  <a:srgbClr val="7030A0"/>
                </a:solidFill>
              </a:rPr>
              <a:t>syntax directed definition </a:t>
            </a:r>
            <a:r>
              <a:rPr lang="en-US" dirty="0" smtClean="0"/>
              <a:t>specifies the values of attributes by associating semantic rules with the grammar productions</a:t>
            </a:r>
          </a:p>
        </p:txBody>
      </p:sp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1905000" y="4572000"/>
            <a:ext cx="15351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Production</a:t>
            </a:r>
          </a:p>
        </p:txBody>
      </p:sp>
      <p:sp>
        <p:nvSpPr>
          <p:cNvPr id="7173" name="TextBox 4"/>
          <p:cNvSpPr txBox="1">
            <a:spLocks noChangeArrowheads="1"/>
          </p:cNvSpPr>
          <p:nvPr/>
        </p:nvSpPr>
        <p:spPr bwMode="auto">
          <a:xfrm>
            <a:off x="5029200" y="4495800"/>
            <a:ext cx="1984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Semantic Rule</a:t>
            </a:r>
          </a:p>
        </p:txBody>
      </p:sp>
      <p:sp>
        <p:nvSpPr>
          <p:cNvPr id="7174" name="TextBox 5"/>
          <p:cNvSpPr txBox="1">
            <a:spLocks noChangeArrowheads="1"/>
          </p:cNvSpPr>
          <p:nvPr/>
        </p:nvSpPr>
        <p:spPr bwMode="auto">
          <a:xfrm>
            <a:off x="1981200" y="5029200"/>
            <a:ext cx="1349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E-&gt;E1+T</a:t>
            </a:r>
          </a:p>
        </p:txBody>
      </p:sp>
      <p:sp>
        <p:nvSpPr>
          <p:cNvPr id="7175" name="TextBox 6"/>
          <p:cNvSpPr txBox="1">
            <a:spLocks noChangeArrowheads="1"/>
          </p:cNvSpPr>
          <p:nvPr/>
        </p:nvSpPr>
        <p:spPr bwMode="auto">
          <a:xfrm>
            <a:off x="4419600" y="4953000"/>
            <a:ext cx="3644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E.code=E1.code||T.code||’+’</a:t>
            </a:r>
          </a:p>
        </p:txBody>
      </p:sp>
      <p:sp>
        <p:nvSpPr>
          <p:cNvPr id="7176" name="TextBox 7"/>
          <p:cNvSpPr txBox="1">
            <a:spLocks noChangeArrowheads="1"/>
          </p:cNvSpPr>
          <p:nvPr/>
        </p:nvSpPr>
        <p:spPr bwMode="auto">
          <a:xfrm>
            <a:off x="381000" y="5715000"/>
            <a:ext cx="868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/>
              <a:t> We may alternatively insert the semantic actions inside the grammar</a:t>
            </a:r>
          </a:p>
        </p:txBody>
      </p:sp>
      <p:sp>
        <p:nvSpPr>
          <p:cNvPr id="7177" name="Rectangle 8"/>
          <p:cNvSpPr>
            <a:spLocks noChangeArrowheads="1"/>
          </p:cNvSpPr>
          <p:nvPr/>
        </p:nvSpPr>
        <p:spPr bwMode="auto">
          <a:xfrm>
            <a:off x="3200400" y="6172200"/>
            <a:ext cx="2905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/>
              <a:t>E -&gt; E1+T {print ‘+’}</a:t>
            </a:r>
          </a:p>
        </p:txBody>
      </p:sp>
    </p:spTree>
    <p:extLst>
      <p:ext uri="{BB962C8B-B14F-4D97-AF65-F5344CB8AC3E}">
        <p14:creationId xmlns:p14="http://schemas.microsoft.com/office/powerpoint/2010/main" val="279111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3922</TotalTime>
  <Words>1794</Words>
  <Application>Microsoft Office PowerPoint</Application>
  <PresentationFormat>On-screen Show (4:3)</PresentationFormat>
  <Paragraphs>245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MS Mincho</vt:lpstr>
      <vt:lpstr>Arial</vt:lpstr>
      <vt:lpstr>Calibri</vt:lpstr>
      <vt:lpstr>Calibri Light</vt:lpstr>
      <vt:lpstr>Cambria</vt:lpstr>
      <vt:lpstr>Courier New</vt:lpstr>
      <vt:lpstr>Symbol</vt:lpstr>
      <vt:lpstr>Tahoma</vt:lpstr>
      <vt:lpstr>Times New Roman</vt:lpstr>
      <vt:lpstr>Office Theme</vt:lpstr>
      <vt:lpstr>Semantic Analysis:  Syntax Directed Translation</vt:lpstr>
      <vt:lpstr>PowerPoint Presentation</vt:lpstr>
      <vt:lpstr>PowerPoint Presentation</vt:lpstr>
      <vt:lpstr>PowerPoint Presentation</vt:lpstr>
      <vt:lpstr>Semantic Analysis</vt:lpstr>
      <vt:lpstr>Challenges in Semantic Analysis</vt:lpstr>
      <vt:lpstr>Semantic Analysis </vt:lpstr>
      <vt:lpstr>Syntax Directed Translation: Intro </vt:lpstr>
      <vt:lpstr>Syntax Directed Translation: Intro </vt:lpstr>
      <vt:lpstr>Syntax Directed Translation: Intro (Cont.)</vt:lpstr>
      <vt:lpstr>Syntax Directed Translation: Intro (Cont.)</vt:lpstr>
      <vt:lpstr>Syntax Directed Translation</vt:lpstr>
      <vt:lpstr>Syntax Directed Definitions </vt:lpstr>
      <vt:lpstr>Attribute Grammars </vt:lpstr>
      <vt:lpstr>Attribute Grammars</vt:lpstr>
      <vt:lpstr>Attribute Grammars</vt:lpstr>
      <vt:lpstr>Attribute Grammars</vt:lpstr>
      <vt:lpstr>PowerPoint Presentation</vt:lpstr>
      <vt:lpstr>Example: 5.2</vt:lpstr>
      <vt:lpstr>Evaluating Attributes</vt:lpstr>
      <vt:lpstr>PowerPoint Presentation</vt:lpstr>
      <vt:lpstr>PowerPoint Presentation</vt:lpstr>
      <vt:lpstr>PowerPoint Presentation</vt:lpstr>
      <vt:lpstr>PowerPoint Presentation</vt:lpstr>
      <vt:lpstr>Syntax Directed Definitions (Cont.)</vt:lpstr>
      <vt:lpstr>Inherited and Synthesized Attributes</vt:lpstr>
      <vt:lpstr>Inherited and Synthesized Attributes</vt:lpstr>
      <vt:lpstr>PowerPoint Presentation</vt:lpstr>
      <vt:lpstr>Evaluating an SDD at the Nodes of a Parse Tree</vt:lpstr>
      <vt:lpstr>Evaluating an SDD at the Nodes of a Parse Tree</vt:lpstr>
      <vt:lpstr>Evaluating an SDD at the Nodes of a Parse Tree</vt:lpstr>
      <vt:lpstr>S-Attributed Definitions</vt:lpstr>
      <vt:lpstr>L-Attributed Definitions</vt:lpstr>
      <vt:lpstr>PowerPoint Presentation</vt:lpstr>
      <vt:lpstr>PowerPoint Presentation</vt:lpstr>
      <vt:lpstr>Evaluating an SDD at the Nodes of a Parse Tree</vt:lpstr>
      <vt:lpstr>L-Attributed Definitions-Example</vt:lpstr>
      <vt:lpstr>Evaluation Orders for SDD's</vt:lpstr>
      <vt:lpstr>Evaluation Orders for SDD's</vt:lpstr>
      <vt:lpstr>Evaluation Orders for SDD's</vt:lpstr>
      <vt:lpstr>Evaluation Orders for SDD's</vt:lpstr>
      <vt:lpstr>SDD For Simple Type Declarations</vt:lpstr>
      <vt:lpstr>Dependency Graph For Simple Type Declarations</vt:lpstr>
      <vt:lpstr>The structure of a TYPE</vt:lpstr>
      <vt:lpstr>The structure of a TYPE</vt:lpstr>
      <vt:lpstr>PowerPoint Presentation</vt:lpstr>
      <vt:lpstr>PowerPoint Presentation</vt:lpstr>
      <vt:lpstr>Constructing Syntax Trees during Top-Down Parsing</vt:lpstr>
      <vt:lpstr>Constructing Syntax Trees during Top-Down Parsing</vt:lpstr>
      <vt:lpstr>PowerPoint Presentation</vt:lpstr>
      <vt:lpstr>PowerPoint Presentation</vt:lpstr>
      <vt:lpstr>PowerPoint Presentation</vt:lpstr>
      <vt:lpstr>Any Question?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Semantic Analysis:  Syntax Directed Translation</dc:title>
  <dc:creator>iffat</dc:creator>
  <cp:lastModifiedBy>Md. Iftekharul Mobin</cp:lastModifiedBy>
  <cp:revision>109</cp:revision>
  <dcterms:created xsi:type="dcterms:W3CDTF">2006-08-16T00:00:00Z</dcterms:created>
  <dcterms:modified xsi:type="dcterms:W3CDTF">2017-11-20T09:17:37Z</dcterms:modified>
</cp:coreProperties>
</file>